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3"/>
    <p:sldId id="304" r:id="rId4"/>
    <p:sldId id="290" r:id="rId5"/>
    <p:sldId id="291" r:id="rId6"/>
    <p:sldId id="292" r:id="rId7"/>
    <p:sldId id="298" r:id="rId8"/>
    <p:sldId id="300" r:id="rId9"/>
    <p:sldId id="299" r:id="rId10"/>
    <p:sldId id="301" r:id="rId11"/>
    <p:sldId id="302" r:id="rId12"/>
    <p:sldId id="303" r:id="rId13"/>
    <p:sldId id="259" r:id="rId14"/>
    <p:sldId id="263" r:id="rId16"/>
    <p:sldId id="322" r:id="rId17"/>
    <p:sldId id="265" r:id="rId18"/>
    <p:sldId id="305" r:id="rId19"/>
    <p:sldId id="306" r:id="rId20"/>
    <p:sldId id="307" r:id="rId21"/>
    <p:sldId id="25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3FF"/>
    <a:srgbClr val="4A63FF"/>
    <a:srgbClr val="8B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22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AB0B1-B83B-BD4F-B6C6-AEB96C84843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BFC4-82D7-6B43-95D0-C751D556CD30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" y="2517168"/>
            <a:ext cx="12192000" cy="903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GB" altLang="zh-CN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DeepSeek</a:t>
            </a:r>
            <a:r>
              <a:rPr lang="zh-CN" altLang="en-GB" sz="4400" b="0" spc="0" dirty="0" err="1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：新范式、新纪元</a:t>
            </a:r>
            <a:endParaRPr lang="zh-CN" altLang="en-US" sz="4400" b="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" y="3544584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主讲人：长琴</a:t>
            </a:r>
            <a:endParaRPr kumimoji="1" lang="zh-CN" altLang="en-US" sz="24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4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2179955" y="1593850"/>
            <a:ext cx="7832090" cy="3670935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&lt;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博客</a:t>
            </a: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about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页面</a:t>
            </a: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&gt;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以上内容是我博客的个人经历介绍。我从2017年至2023年从事NLP相关工作，做过AI智能写作软件、智能外呼系统、智能客服、搜索解析、大模型微调文案生成等项目，负责其中算法工作的同时也兼顾工程开发及架构优化。担任过的职位包括：NLP算法工程师、NLP算法负责人、AI产品线研发负责人、CTO等。2024年开始从事语音、文本多模态工作，目前在负责这块内容。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请根据以上关于我的信息，对我未来的长期发展进行规划。</a:t>
            </a:r>
            <a:endParaRPr 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386840"/>
            <a:ext cx="9036685" cy="5162550"/>
          </a:xfrm>
          <a:prstGeom prst="rect">
            <a:avLst/>
          </a:prstGeom>
        </p:spPr>
      </p:pic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84124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为什么火：效果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955" y="0"/>
            <a:ext cx="345948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85" y="635"/>
            <a:ext cx="3858260" cy="68580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84124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为什么火：开源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171700"/>
            <a:ext cx="5224780" cy="3509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155" y="2171700"/>
            <a:ext cx="5615940" cy="3510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R1-Zero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RL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的潜力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0" y="1443038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sp>
        <p:nvSpPr>
          <p:cNvPr id="26628" name="Rounded Rectangle 34"/>
          <p:cNvSpPr>
            <a:spLocks noChangeArrowheads="1"/>
          </p:cNvSpPr>
          <p:nvPr/>
        </p:nvSpPr>
        <p:spPr bwMode="auto">
          <a:xfrm>
            <a:off x="752475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29" name="Rounded Rectangle 35"/>
          <p:cNvSpPr>
            <a:spLocks noChangeAspect="1" noChangeArrowheads="1"/>
          </p:cNvSpPr>
          <p:nvPr/>
        </p:nvSpPr>
        <p:spPr bwMode="auto">
          <a:xfrm>
            <a:off x="1463675" y="3087688"/>
            <a:ext cx="842963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0" name="Group 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3090863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Group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05" y="3087688"/>
            <a:ext cx="8413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Rounded Rectangle 53"/>
          <p:cNvSpPr>
            <a:spLocks noChangeArrowheads="1"/>
          </p:cNvSpPr>
          <p:nvPr/>
        </p:nvSpPr>
        <p:spPr bwMode="auto">
          <a:xfrm>
            <a:off x="3536950" y="2757488"/>
            <a:ext cx="2363788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4" name="Rounded Rectangle 54"/>
          <p:cNvSpPr>
            <a:spLocks noChangeArrowheads="1"/>
          </p:cNvSpPr>
          <p:nvPr/>
        </p:nvSpPr>
        <p:spPr bwMode="auto">
          <a:xfrm>
            <a:off x="6275388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26635" name="Rounded Rectangle 55"/>
          <p:cNvSpPr>
            <a:spLocks noChangeArrowheads="1"/>
          </p:cNvSpPr>
          <p:nvPr/>
        </p:nvSpPr>
        <p:spPr bwMode="auto">
          <a:xfrm>
            <a:off x="9059863" y="2757488"/>
            <a:ext cx="2365375" cy="3417887"/>
          </a:xfrm>
          <a:prstGeom prst="roundRect">
            <a:avLst>
              <a:gd name="adj" fmla="val 5884"/>
            </a:avLst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8" name="Freeform 252"/>
          <p:cNvSpPr>
            <a:spLocks noEditPoints="1"/>
          </p:cNvSpPr>
          <p:nvPr/>
        </p:nvSpPr>
        <p:spPr bwMode="auto">
          <a:xfrm>
            <a:off x="1657350" y="3303588"/>
            <a:ext cx="455613" cy="431800"/>
          </a:xfrm>
          <a:custGeom>
            <a:avLst/>
            <a:gdLst>
              <a:gd name="T0" fmla="*/ 673606413 w 301"/>
              <a:gd name="T1" fmla="*/ 245616931 h 285"/>
              <a:gd name="T2" fmla="*/ 313891625 w 301"/>
              <a:gd name="T3" fmla="*/ 20659736 h 285"/>
              <a:gd name="T4" fmla="*/ 16038789 w 301"/>
              <a:gd name="T5" fmla="*/ 319072928 h 285"/>
              <a:gd name="T6" fmla="*/ 146636244 w 301"/>
              <a:gd name="T7" fmla="*/ 500416808 h 285"/>
              <a:gd name="T8" fmla="*/ 82482603 w 301"/>
              <a:gd name="T9" fmla="*/ 615192278 h 285"/>
              <a:gd name="T10" fmla="*/ 279523873 w 301"/>
              <a:gd name="T11" fmla="*/ 544031638 h 285"/>
              <a:gd name="T12" fmla="*/ 375753577 w 301"/>
              <a:gd name="T13" fmla="*/ 544031638 h 285"/>
              <a:gd name="T14" fmla="*/ 673606413 w 301"/>
              <a:gd name="T15" fmla="*/ 245616931 h 285"/>
              <a:gd name="T16" fmla="*/ 183294169 w 301"/>
              <a:gd name="T17" fmla="*/ 328255875 h 285"/>
              <a:gd name="T18" fmla="*/ 137471006 w 301"/>
              <a:gd name="T19" fmla="*/ 282345687 h 285"/>
              <a:gd name="T20" fmla="*/ 183294169 w 301"/>
              <a:gd name="T21" fmla="*/ 236435499 h 285"/>
              <a:gd name="T22" fmla="*/ 229117333 w 301"/>
              <a:gd name="T23" fmla="*/ 282345687 h 285"/>
              <a:gd name="T24" fmla="*/ 183294169 w 301"/>
              <a:gd name="T25" fmla="*/ 328255875 h 285"/>
              <a:gd name="T26" fmla="*/ 345967688 w 301"/>
              <a:gd name="T27" fmla="*/ 328255875 h 285"/>
              <a:gd name="T28" fmla="*/ 300144524 w 301"/>
              <a:gd name="T29" fmla="*/ 282345687 h 285"/>
              <a:gd name="T30" fmla="*/ 345967688 w 301"/>
              <a:gd name="T31" fmla="*/ 236435499 h 285"/>
              <a:gd name="T32" fmla="*/ 394082540 w 301"/>
              <a:gd name="T33" fmla="*/ 282345687 h 285"/>
              <a:gd name="T34" fmla="*/ 345967688 w 301"/>
              <a:gd name="T35" fmla="*/ 328255875 h 285"/>
              <a:gd name="T36" fmla="*/ 510932895 w 301"/>
              <a:gd name="T37" fmla="*/ 328255875 h 285"/>
              <a:gd name="T38" fmla="*/ 465109731 w 301"/>
              <a:gd name="T39" fmla="*/ 282345687 h 285"/>
              <a:gd name="T40" fmla="*/ 510932895 w 301"/>
              <a:gd name="T41" fmla="*/ 236435499 h 285"/>
              <a:gd name="T42" fmla="*/ 556756059 w 301"/>
              <a:gd name="T43" fmla="*/ 282345687 h 285"/>
              <a:gd name="T44" fmla="*/ 510932895 w 301"/>
              <a:gd name="T45" fmla="*/ 328255875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714500" y="1654175"/>
            <a:ext cx="707707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Pretrain（DeepSeek-V3-Base）+RL（GRPO）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0" name="TextBox 13"/>
          <p:cNvSpPr txBox="1">
            <a:spLocks noChangeArrowheads="1"/>
          </p:cNvSpPr>
          <p:nvPr/>
        </p:nvSpPr>
        <p:spPr bwMode="auto">
          <a:xfrm>
            <a:off x="71596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GRPO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1" name="TextBox 13"/>
          <p:cNvSpPr txBox="1">
            <a:spLocks noChangeArrowheads="1"/>
          </p:cNvSpPr>
          <p:nvPr/>
        </p:nvSpPr>
        <p:spPr bwMode="auto">
          <a:xfrm>
            <a:off x="903605" y="4744720"/>
            <a:ext cx="22142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放弃复杂的PPO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采用GRPO，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从一组输出中优化Policy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2" name="TextBox 13"/>
          <p:cNvSpPr txBox="1">
            <a:spLocks noChangeArrowheads="1"/>
          </p:cNvSpPr>
          <p:nvPr/>
        </p:nvSpPr>
        <p:spPr bwMode="auto">
          <a:xfrm>
            <a:off x="3536950" y="4176078"/>
            <a:ext cx="23368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Rule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3" name="TextBox 13"/>
          <p:cNvSpPr txBox="1">
            <a:spLocks noChangeArrowheads="1"/>
          </p:cNvSpPr>
          <p:nvPr/>
        </p:nvSpPr>
        <p:spPr bwMode="auto">
          <a:xfrm>
            <a:off x="3971290" y="4744720"/>
            <a:ext cx="1758315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没有ORM或PRM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完全基于规则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4" name="TextBox 13"/>
          <p:cNvSpPr txBox="1">
            <a:spLocks noChangeArrowheads="1"/>
          </p:cNvSpPr>
          <p:nvPr/>
        </p:nvSpPr>
        <p:spPr bwMode="auto">
          <a:xfrm>
            <a:off x="6275388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Aha</a:t>
            </a:r>
            <a:endParaRPr lang="en-US" altLang="zh-CN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5" name="TextBox 13"/>
          <p:cNvSpPr txBox="1">
            <a:spLocks noChangeArrowheads="1"/>
          </p:cNvSpPr>
          <p:nvPr/>
        </p:nvSpPr>
        <p:spPr bwMode="auto">
          <a:xfrm>
            <a:off x="6626225" y="4744720"/>
            <a:ext cx="185102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推理时重新评估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检查</a:t>
            </a:r>
            <a:r>
              <a:rPr 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、</a:t>
            </a: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验证等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l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自我反思和自我修正能力</a:t>
            </a:r>
            <a:endParaRPr 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6646" name="TextBox 13"/>
          <p:cNvSpPr txBox="1">
            <a:spLocks noChangeArrowheads="1"/>
          </p:cNvSpPr>
          <p:nvPr/>
        </p:nvSpPr>
        <p:spPr bwMode="auto">
          <a:xfrm>
            <a:off x="9073833" y="4176078"/>
            <a:ext cx="23383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问题</a:t>
            </a:r>
            <a:endParaRPr lang="zh-CN" altLang="en-US" sz="2000" b="1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6647" name="TextBox 13"/>
          <p:cNvSpPr txBox="1">
            <a:spLocks noChangeArrowheads="1"/>
          </p:cNvSpPr>
          <p:nvPr/>
        </p:nvSpPr>
        <p:spPr bwMode="auto">
          <a:xfrm>
            <a:off x="9455785" y="4744720"/>
            <a:ext cx="16243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语言混合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可读性差</a:t>
            </a:r>
            <a:endParaRPr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2" name="Rounded Rectangle 38"/>
          <p:cNvSpPr>
            <a:spLocks noChangeAspect="1" noChangeArrowheads="1"/>
          </p:cNvSpPr>
          <p:nvPr/>
        </p:nvSpPr>
        <p:spPr bwMode="auto">
          <a:xfrm>
            <a:off x="9845993" y="3084513"/>
            <a:ext cx="842962" cy="844550"/>
          </a:xfrm>
          <a:prstGeom prst="roundRect">
            <a:avLst>
              <a:gd name="adj" fmla="val 588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  <a:latin typeface="Lato Regular"/>
            </a:endParaRPr>
          </a:p>
        </p:txBody>
      </p:sp>
      <p:sp>
        <p:nvSpPr>
          <p:cNvPr id="3" name="Freeform 415"/>
          <p:cNvSpPr/>
          <p:nvPr/>
        </p:nvSpPr>
        <p:spPr bwMode="auto">
          <a:xfrm>
            <a:off x="10117455" y="3276600"/>
            <a:ext cx="279400" cy="490538"/>
          </a:xfrm>
          <a:custGeom>
            <a:avLst/>
            <a:gdLst>
              <a:gd name="T0" fmla="*/ 235124413 w 165"/>
              <a:gd name="T1" fmla="*/ 55505998 h 287"/>
              <a:gd name="T2" fmla="*/ 232257600 w 165"/>
              <a:gd name="T3" fmla="*/ 55505998 h 287"/>
              <a:gd name="T4" fmla="*/ 232257600 w 165"/>
              <a:gd name="T5" fmla="*/ 590110377 h 287"/>
              <a:gd name="T6" fmla="*/ 160573720 w 165"/>
              <a:gd name="T7" fmla="*/ 575503625 h 287"/>
              <a:gd name="T8" fmla="*/ 0 w 165"/>
              <a:gd name="T9" fmla="*/ 706962682 h 287"/>
              <a:gd name="T10" fmla="*/ 160573720 w 165"/>
              <a:gd name="T11" fmla="*/ 838423448 h 287"/>
              <a:gd name="T12" fmla="*/ 321145747 w 165"/>
              <a:gd name="T13" fmla="*/ 709885400 h 287"/>
              <a:gd name="T14" fmla="*/ 321145747 w 165"/>
              <a:gd name="T15" fmla="*/ 709885400 h 287"/>
              <a:gd name="T16" fmla="*/ 321145747 w 165"/>
              <a:gd name="T17" fmla="*/ 210336541 h 287"/>
              <a:gd name="T18" fmla="*/ 473117333 w 165"/>
              <a:gd name="T19" fmla="*/ 172358303 h 287"/>
              <a:gd name="T20" fmla="*/ 473117333 w 165"/>
              <a:gd name="T21" fmla="*/ 0 h 287"/>
              <a:gd name="T22" fmla="*/ 235124413 w 165"/>
              <a:gd name="T23" fmla="*/ 55505998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：</a:t>
            </a:r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  <a:sym typeface="+mn-ea"/>
              </a:rPr>
              <a:t>再次进化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6627" name="Rectangle 30"/>
          <p:cNvSpPr>
            <a:spLocks noChangeArrowheads="1"/>
          </p:cNvSpPr>
          <p:nvPr/>
        </p:nvSpPr>
        <p:spPr bwMode="auto">
          <a:xfrm>
            <a:off x="-15875" y="1420813"/>
            <a:ext cx="12168188" cy="881062"/>
          </a:xfrm>
          <a:prstGeom prst="rect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07695" eaLnBrk="1" hangingPunct="1"/>
            <a:endParaRPr lang="en-US" altLang="zh-CN" sz="3100">
              <a:solidFill>
                <a:srgbClr val="FFFFFF"/>
              </a:solidFill>
            </a:endParaRPr>
          </a:p>
        </p:txBody>
      </p:sp>
      <p:pic>
        <p:nvPicPr>
          <p:cNvPr id="26636" name="Picture 33"/>
          <p:cNvPicPr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9" name="矩形 19"/>
          <p:cNvSpPr>
            <a:spLocks noChangeArrowheads="1"/>
          </p:cNvSpPr>
          <p:nvPr/>
        </p:nvSpPr>
        <p:spPr bwMode="auto">
          <a:xfrm>
            <a:off x="1657350" y="1461135"/>
            <a:ext cx="1023683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Pretrain+Cold-Start（SFT）+RL（提升推理能力）+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生成数据和SFT监督数据微调Base（SFT）+RL（对齐）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131" name="Shape 539"/>
          <p:cNvSpPr/>
          <p:nvPr/>
        </p:nvSpPr>
        <p:spPr bwMode="auto">
          <a:xfrm>
            <a:off x="1463675" y="3020060"/>
            <a:ext cx="2527300" cy="1274763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849602 h 21600"/>
              <a:gd name="T4" fmla="*/ 0 w 21600"/>
              <a:gd name="T5" fmla="*/ 75232440 h 21600"/>
              <a:gd name="T6" fmla="*/ 253882613 w 21600"/>
              <a:gd name="T7" fmla="*/ 75232440 h 21600"/>
              <a:gd name="T8" fmla="*/ 295705800 w 21600"/>
              <a:gd name="T9" fmla="*/ 38183932 h 21600"/>
              <a:gd name="T10" fmla="*/ 255607495 w 21600"/>
              <a:gd name="T11" fmla="*/ 62676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2" name="Shape 542"/>
          <p:cNvSpPr/>
          <p:nvPr/>
        </p:nvSpPr>
        <p:spPr bwMode="auto">
          <a:xfrm>
            <a:off x="2428875" y="3420110"/>
            <a:ext cx="563563" cy="469900"/>
          </a:xfrm>
          <a:custGeom>
            <a:avLst/>
            <a:gdLst>
              <a:gd name="T0" fmla="*/ 14524140 w 21600"/>
              <a:gd name="T1" fmla="*/ 6783768 h 21600"/>
              <a:gd name="T2" fmla="*/ 14703854 w 21600"/>
              <a:gd name="T3" fmla="*/ 9703805 h 21600"/>
              <a:gd name="T4" fmla="*/ 14097320 w 21600"/>
              <a:gd name="T5" fmla="*/ 10222500 h 21600"/>
              <a:gd name="T6" fmla="*/ 10594932 w 21600"/>
              <a:gd name="T7" fmla="*/ 10073895 h 21600"/>
              <a:gd name="T8" fmla="*/ 10426124 w 21600"/>
              <a:gd name="T9" fmla="*/ 7153858 h 21600"/>
              <a:gd name="T10" fmla="*/ 11026528 w 21600"/>
              <a:gd name="T11" fmla="*/ 6635162 h 21600"/>
              <a:gd name="T12" fmla="*/ 12109586 w 21600"/>
              <a:gd name="T13" fmla="*/ 5617176 h 21600"/>
              <a:gd name="T14" fmla="*/ 7810070 w 21600"/>
              <a:gd name="T15" fmla="*/ 5490803 h 21600"/>
              <a:gd name="T16" fmla="*/ 8886293 w 21600"/>
              <a:gd name="T17" fmla="*/ 6635162 h 21600"/>
              <a:gd name="T18" fmla="*/ 9492827 w 21600"/>
              <a:gd name="T19" fmla="*/ 7153858 h 21600"/>
              <a:gd name="T20" fmla="*/ 9313113 w 21600"/>
              <a:gd name="T21" fmla="*/ 10073895 h 21600"/>
              <a:gd name="T22" fmla="*/ 5815501 w 21600"/>
              <a:gd name="T23" fmla="*/ 10222500 h 21600"/>
              <a:gd name="T24" fmla="*/ 5208966 w 21600"/>
              <a:gd name="T25" fmla="*/ 9703805 h 21600"/>
              <a:gd name="T26" fmla="*/ 5387323 w 21600"/>
              <a:gd name="T27" fmla="*/ 6783768 h 21600"/>
              <a:gd name="T28" fmla="*/ 6891749 w 21600"/>
              <a:gd name="T29" fmla="*/ 6635162 h 21600"/>
              <a:gd name="T30" fmla="*/ 2761067 w 21600"/>
              <a:gd name="T31" fmla="*/ 5490803 h 21600"/>
              <a:gd name="T32" fmla="*/ 2601078 w 21600"/>
              <a:gd name="T33" fmla="*/ 6635162 h 21600"/>
              <a:gd name="T34" fmla="*/ 4121159 w 21600"/>
              <a:gd name="T35" fmla="*/ 6783768 h 21600"/>
              <a:gd name="T36" fmla="*/ 4299516 w 21600"/>
              <a:gd name="T37" fmla="*/ 9703805 h 21600"/>
              <a:gd name="T38" fmla="*/ 3677327 w 21600"/>
              <a:gd name="T39" fmla="*/ 10222500 h 21600"/>
              <a:gd name="T40" fmla="*/ 178357 w 21600"/>
              <a:gd name="T41" fmla="*/ 10073895 h 21600"/>
              <a:gd name="T42" fmla="*/ 0 w 21600"/>
              <a:gd name="T43" fmla="*/ 7153858 h 21600"/>
              <a:gd name="T44" fmla="*/ 621511 w 21600"/>
              <a:gd name="T45" fmla="*/ 6635162 h 21600"/>
              <a:gd name="T46" fmla="*/ 1682783 w 21600"/>
              <a:gd name="T47" fmla="*/ 5617176 h 21600"/>
              <a:gd name="T48" fmla="*/ 2759685 w 21600"/>
              <a:gd name="T49" fmla="*/ 4731697 h 21600"/>
              <a:gd name="T50" fmla="*/ 6890393 w 21600"/>
              <a:gd name="T51" fmla="*/ 3573611 h 21600"/>
              <a:gd name="T52" fmla="*/ 5385966 w 21600"/>
              <a:gd name="T53" fmla="*/ 3430226 h 21600"/>
              <a:gd name="T54" fmla="*/ 5207609 w 21600"/>
              <a:gd name="T55" fmla="*/ 504490 h 21600"/>
              <a:gd name="T56" fmla="*/ 5814144 w 21600"/>
              <a:gd name="T57" fmla="*/ 0 h 21600"/>
              <a:gd name="T58" fmla="*/ 9311757 w 21600"/>
              <a:gd name="T59" fmla="*/ 148606 h 21600"/>
              <a:gd name="T60" fmla="*/ 9491471 w 21600"/>
              <a:gd name="T61" fmla="*/ 3068643 h 21600"/>
              <a:gd name="T62" fmla="*/ 8884936 w 21600"/>
              <a:gd name="T63" fmla="*/ 3573611 h 21600"/>
              <a:gd name="T64" fmla="*/ 7808687 w 21600"/>
              <a:gd name="T65" fmla="*/ 4731697 h 21600"/>
              <a:gd name="T66" fmla="*/ 12697727 w 21600"/>
              <a:gd name="T67" fmla="*/ 4987727 h 21600"/>
              <a:gd name="T68" fmla="*/ 13017679 w 21600"/>
              <a:gd name="T69" fmla="*/ 6635162 h 2160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3" name="Shape 544"/>
          <p:cNvSpPr/>
          <p:nvPr/>
        </p:nvSpPr>
        <p:spPr bwMode="auto">
          <a:xfrm>
            <a:off x="3689350" y="3018473"/>
            <a:ext cx="2528888" cy="1276350"/>
          </a:xfrm>
          <a:custGeom>
            <a:avLst/>
            <a:gdLst>
              <a:gd name="T0" fmla="*/ 644281 w 21600"/>
              <a:gd name="T1" fmla="*/ 0 h 21600"/>
              <a:gd name="T2" fmla="*/ 42725680 w 21600"/>
              <a:gd name="T3" fmla="*/ 37943876 h 21600"/>
              <a:gd name="T4" fmla="*/ 0 w 21600"/>
              <a:gd name="T5" fmla="*/ 75419876 h 21600"/>
              <a:gd name="T6" fmla="*/ 254201714 w 21600"/>
              <a:gd name="T7" fmla="*/ 75419876 h 21600"/>
              <a:gd name="T8" fmla="*/ 296077524 w 21600"/>
              <a:gd name="T9" fmla="*/ 38279096 h 21600"/>
              <a:gd name="T10" fmla="*/ 255928851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4" name="Shape 547"/>
          <p:cNvSpPr/>
          <p:nvPr/>
        </p:nvSpPr>
        <p:spPr bwMode="auto">
          <a:xfrm>
            <a:off x="4683125" y="3415348"/>
            <a:ext cx="585788" cy="487362"/>
          </a:xfrm>
          <a:custGeom>
            <a:avLst/>
            <a:gdLst>
              <a:gd name="T0" fmla="*/ 9773846 w 21600"/>
              <a:gd name="T1" fmla="*/ 3935787 h 21600"/>
              <a:gd name="T2" fmla="*/ 8882444 w 21600"/>
              <a:gd name="T3" fmla="*/ 5498188 h 21600"/>
              <a:gd name="T4" fmla="*/ 9065585 w 21600"/>
              <a:gd name="T5" fmla="*/ 7018848 h 21600"/>
              <a:gd name="T6" fmla="*/ 7668887 w 21600"/>
              <a:gd name="T7" fmla="*/ 7944881 h 21600"/>
              <a:gd name="T8" fmla="*/ 6015527 w 21600"/>
              <a:gd name="T9" fmla="*/ 7878703 h 21600"/>
              <a:gd name="T10" fmla="*/ 4115025 w 21600"/>
              <a:gd name="T11" fmla="*/ 8626037 h 21600"/>
              <a:gd name="T12" fmla="*/ 2697011 w 21600"/>
              <a:gd name="T13" fmla="*/ 7690347 h 21600"/>
              <a:gd name="T14" fmla="*/ 1106163 w 21600"/>
              <a:gd name="T15" fmla="*/ 7226044 h 21600"/>
              <a:gd name="T16" fmla="*/ 1698243 w 21600"/>
              <a:gd name="T17" fmla="*/ 6145251 h 21600"/>
              <a:gd name="T18" fmla="*/ 0 w 21600"/>
              <a:gd name="T19" fmla="*/ 5243632 h 21600"/>
              <a:gd name="T20" fmla="*/ 1391545 w 21600"/>
              <a:gd name="T21" fmla="*/ 3749957 h 21600"/>
              <a:gd name="T22" fmla="*/ 1071612 w 21600"/>
              <a:gd name="T23" fmla="*/ 2040941 h 21600"/>
              <a:gd name="T24" fmla="*/ 2631571 w 21600"/>
              <a:gd name="T25" fmla="*/ 1530836 h 21600"/>
              <a:gd name="T26" fmla="*/ 4017963 w 21600"/>
              <a:gd name="T27" fmla="*/ 1001890 h 21600"/>
              <a:gd name="T28" fmla="*/ 5941246 w 21600"/>
              <a:gd name="T29" fmla="*/ 1001890 h 21600"/>
              <a:gd name="T30" fmla="*/ 7772593 w 21600"/>
              <a:gd name="T31" fmla="*/ 1260508 h 21600"/>
              <a:gd name="T32" fmla="*/ 9048662 w 21600"/>
              <a:gd name="T33" fmla="*/ 2243557 h 21600"/>
              <a:gd name="T34" fmla="*/ 4987307 w 21600"/>
              <a:gd name="T35" fmla="*/ 5877450 h 21600"/>
              <a:gd name="T36" fmla="*/ 6363420 w 21600"/>
              <a:gd name="T37" fmla="*/ 4154197 h 21600"/>
              <a:gd name="T38" fmla="*/ 3479581 w 21600"/>
              <a:gd name="T39" fmla="*/ 4638332 h 21600"/>
              <a:gd name="T40" fmla="*/ 15074495 w 21600"/>
              <a:gd name="T41" fmla="*/ 8630121 h 21600"/>
              <a:gd name="T42" fmla="*/ 15322343 w 21600"/>
              <a:gd name="T43" fmla="*/ 9744510 h 21600"/>
              <a:gd name="T44" fmla="*/ 14120555 w 21600"/>
              <a:gd name="T45" fmla="*/ 10674627 h 21600"/>
              <a:gd name="T46" fmla="*/ 12777582 w 21600"/>
              <a:gd name="T47" fmla="*/ 10364091 h 21600"/>
              <a:gd name="T48" fmla="*/ 12033252 w 21600"/>
              <a:gd name="T49" fmla="*/ 10944458 h 21600"/>
              <a:gd name="T50" fmla="*/ 10913122 w 21600"/>
              <a:gd name="T51" fmla="*/ 9853467 h 21600"/>
              <a:gd name="T52" fmla="*/ 9625283 w 21600"/>
              <a:gd name="T53" fmla="*/ 9489976 h 21600"/>
              <a:gd name="T54" fmla="*/ 9231802 w 21600"/>
              <a:gd name="T55" fmla="*/ 8189238 h 21600"/>
              <a:gd name="T56" fmla="*/ 10139394 w 21600"/>
              <a:gd name="T57" fmla="*/ 7596665 h 21600"/>
              <a:gd name="T58" fmla="*/ 9812085 w 21600"/>
              <a:gd name="T59" fmla="*/ 6724580 h 21600"/>
              <a:gd name="T60" fmla="*/ 11013140 w 21600"/>
              <a:gd name="T61" fmla="*/ 5808723 h 21600"/>
              <a:gd name="T62" fmla="*/ 12339217 w 21600"/>
              <a:gd name="T63" fmla="*/ 6117747 h 21600"/>
              <a:gd name="T64" fmla="*/ 13093826 w 21600"/>
              <a:gd name="T65" fmla="*/ 5534334 h 21600"/>
              <a:gd name="T66" fmla="*/ 14219109 w 21600"/>
              <a:gd name="T67" fmla="*/ 6626837 h 21600"/>
              <a:gd name="T68" fmla="*/ 15595955 w 21600"/>
              <a:gd name="T69" fmla="*/ 7174127 h 21600"/>
              <a:gd name="T70" fmla="*/ 15529755 w 21600"/>
              <a:gd name="T71" fmla="*/ 8484002 h 21600"/>
              <a:gd name="T72" fmla="*/ 14897972 w 21600"/>
              <a:gd name="T73" fmla="*/ 3636443 h 21600"/>
              <a:gd name="T74" fmla="*/ 14553767 w 21600"/>
              <a:gd name="T75" fmla="*/ 4512070 h 21600"/>
              <a:gd name="T76" fmla="*/ 13447604 w 21600"/>
              <a:gd name="T77" fmla="*/ 4463198 h 21600"/>
              <a:gd name="T78" fmla="*/ 12644451 w 21600"/>
              <a:gd name="T79" fmla="*/ 4512070 h 21600"/>
              <a:gd name="T80" fmla="*/ 11537556 w 21600"/>
              <a:gd name="T81" fmla="*/ 4668883 h 21600"/>
              <a:gd name="T82" fmla="*/ 11077143 w 21600"/>
              <a:gd name="T83" fmla="*/ 3858395 h 21600"/>
              <a:gd name="T84" fmla="*/ 9909174 w 21600"/>
              <a:gd name="T85" fmla="*/ 2807137 h 21600"/>
              <a:gd name="T86" fmla="*/ 10688055 w 21600"/>
              <a:gd name="T87" fmla="*/ 1837310 h 21600"/>
              <a:gd name="T88" fmla="*/ 10639510 w 21600"/>
              <a:gd name="T89" fmla="*/ 806404 h 21600"/>
              <a:gd name="T90" fmla="*/ 11989860 w 21600"/>
              <a:gd name="T91" fmla="*/ 150699 h 21600"/>
              <a:gd name="T92" fmla="*/ 12917303 w 21600"/>
              <a:gd name="T93" fmla="*/ 523350 h 21600"/>
              <a:gd name="T94" fmla="*/ 13521885 w 21600"/>
              <a:gd name="T95" fmla="*/ 0 h 21600"/>
              <a:gd name="T96" fmla="*/ 14830308 w 21600"/>
              <a:gd name="T97" fmla="*/ 698485 h 21600"/>
              <a:gd name="T98" fmla="*/ 15578300 w 21600"/>
              <a:gd name="T99" fmla="*/ 1645885 h 21600"/>
              <a:gd name="T100" fmla="*/ 15545186 w 21600"/>
              <a:gd name="T101" fmla="*/ 3021464 h 21600"/>
              <a:gd name="T102" fmla="*/ 12562820 w 21600"/>
              <a:gd name="T103" fmla="*/ 9062857 h 21600"/>
              <a:gd name="T104" fmla="*/ 11867034 w 21600"/>
              <a:gd name="T105" fmla="*/ 7655712 h 21600"/>
              <a:gd name="T106" fmla="*/ 13532164 w 21600"/>
              <a:gd name="T107" fmla="*/ 2997028 h 21600"/>
              <a:gd name="T108" fmla="*/ 11982510 w 21600"/>
              <a:gd name="T109" fmla="*/ 2456372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5" name="Shape 549"/>
          <p:cNvSpPr/>
          <p:nvPr/>
        </p:nvSpPr>
        <p:spPr bwMode="auto">
          <a:xfrm>
            <a:off x="5919788" y="3018473"/>
            <a:ext cx="2527300" cy="1276350"/>
          </a:xfrm>
          <a:custGeom>
            <a:avLst/>
            <a:gdLst>
              <a:gd name="T0" fmla="*/ 643408 w 21600"/>
              <a:gd name="T1" fmla="*/ 0 h 21600"/>
              <a:gd name="T2" fmla="*/ 42671939 w 21600"/>
              <a:gd name="T3" fmla="*/ 37943876 h 21600"/>
              <a:gd name="T4" fmla="*/ 0 w 21600"/>
              <a:gd name="T5" fmla="*/ 75419876 h 21600"/>
              <a:gd name="T6" fmla="*/ 253882613 w 21600"/>
              <a:gd name="T7" fmla="*/ 75419876 h 21600"/>
              <a:gd name="T8" fmla="*/ 295705800 w 21600"/>
              <a:gd name="T9" fmla="*/ 38279096 h 21600"/>
              <a:gd name="T10" fmla="*/ 255607495 w 21600"/>
              <a:gd name="T11" fmla="*/ 62872 h 21600"/>
              <a:gd name="T12" fmla="*/ 643408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6" name="Shape 553"/>
          <p:cNvSpPr/>
          <p:nvPr/>
        </p:nvSpPr>
        <p:spPr bwMode="auto">
          <a:xfrm>
            <a:off x="6961188" y="3402648"/>
            <a:ext cx="584200" cy="488950"/>
          </a:xfrm>
          <a:custGeom>
            <a:avLst/>
            <a:gdLst>
              <a:gd name="T0" fmla="*/ 7721745 w 21600"/>
              <a:gd name="T1" fmla="*/ 79432 h 21600"/>
              <a:gd name="T2" fmla="*/ 10401221 w 21600"/>
              <a:gd name="T3" fmla="*/ 852154 h 21600"/>
              <a:gd name="T4" fmla="*/ 12499906 w 21600"/>
              <a:gd name="T5" fmla="*/ 2679423 h 21600"/>
              <a:gd name="T6" fmla="*/ 12499906 w 21600"/>
              <a:gd name="T7" fmla="*/ 5207159 h 21600"/>
              <a:gd name="T8" fmla="*/ 10401221 w 21600"/>
              <a:gd name="T9" fmla="*/ 7029811 h 21600"/>
              <a:gd name="T10" fmla="*/ 6411622 w 21600"/>
              <a:gd name="T11" fmla="*/ 7889638 h 21600"/>
              <a:gd name="T12" fmla="*/ 5217068 w 21600"/>
              <a:gd name="T13" fmla="*/ 7818424 h 21600"/>
              <a:gd name="T14" fmla="*/ 2093573 w 21600"/>
              <a:gd name="T15" fmla="*/ 8958537 h 21600"/>
              <a:gd name="T16" fmla="*/ 1544208 w 21600"/>
              <a:gd name="T17" fmla="*/ 8932415 h 21600"/>
              <a:gd name="T18" fmla="*/ 1528846 w 21600"/>
              <a:gd name="T19" fmla="*/ 8645972 h 21600"/>
              <a:gd name="T20" fmla="*/ 2238406 w 21600"/>
              <a:gd name="T21" fmla="*/ 7889638 h 21600"/>
              <a:gd name="T22" fmla="*/ 1552971 w 21600"/>
              <a:gd name="T23" fmla="*/ 6510731 h 21600"/>
              <a:gd name="T24" fmla="*/ 201170 w 21600"/>
              <a:gd name="T25" fmla="*/ 4930970 h 21600"/>
              <a:gd name="T26" fmla="*/ 329180 w 21600"/>
              <a:gd name="T27" fmla="*/ 2684019 h 21600"/>
              <a:gd name="T28" fmla="*/ 2448339 w 21600"/>
              <a:gd name="T29" fmla="*/ 852154 h 21600"/>
              <a:gd name="T30" fmla="*/ 5121974 w 21600"/>
              <a:gd name="T31" fmla="*/ 76851 h 21600"/>
              <a:gd name="T32" fmla="*/ 6411622 w 21600"/>
              <a:gd name="T33" fmla="*/ 1106815 h 21600"/>
              <a:gd name="T34" fmla="*/ 4235396 w 21600"/>
              <a:gd name="T35" fmla="*/ 1393258 h 21600"/>
              <a:gd name="T36" fmla="*/ 2277893 w 21600"/>
              <a:gd name="T37" fmla="*/ 2306373 h 21600"/>
              <a:gd name="T38" fmla="*/ 1318886 w 21600"/>
              <a:gd name="T39" fmla="*/ 3947139 h 21600"/>
              <a:gd name="T40" fmla="*/ 2206951 w 21600"/>
              <a:gd name="T41" fmla="*/ 5512549 h 21600"/>
              <a:gd name="T42" fmla="*/ 3997659 w 21600"/>
              <a:gd name="T43" fmla="*/ 6496380 h 21600"/>
              <a:gd name="T44" fmla="*/ 4356104 w 21600"/>
              <a:gd name="T45" fmla="*/ 6973966 h 21600"/>
              <a:gd name="T46" fmla="*/ 5628172 w 21600"/>
              <a:gd name="T47" fmla="*/ 6739270 h 21600"/>
              <a:gd name="T48" fmla="*/ 8587848 w 21600"/>
              <a:gd name="T49" fmla="*/ 6496380 h 21600"/>
              <a:gd name="T50" fmla="*/ 10549002 w 21600"/>
              <a:gd name="T51" fmla="*/ 5575071 h 21600"/>
              <a:gd name="T52" fmla="*/ 11513122 w 21600"/>
              <a:gd name="T53" fmla="*/ 3947139 h 21600"/>
              <a:gd name="T54" fmla="*/ 10549002 w 21600"/>
              <a:gd name="T55" fmla="*/ 2306373 h 21600"/>
              <a:gd name="T56" fmla="*/ 8587848 w 21600"/>
              <a:gd name="T57" fmla="*/ 1393757 h 21600"/>
              <a:gd name="T58" fmla="*/ 6411622 w 21600"/>
              <a:gd name="T59" fmla="*/ 1106815 h 21600"/>
              <a:gd name="T60" fmla="*/ 15597085 w 21600"/>
              <a:gd name="T61" fmla="*/ 7005725 h 21600"/>
              <a:gd name="T62" fmla="*/ 14246015 w 21600"/>
              <a:gd name="T63" fmla="*/ 8581412 h 21600"/>
              <a:gd name="T64" fmla="*/ 13562041 w 21600"/>
              <a:gd name="T65" fmla="*/ 9961338 h 21600"/>
              <a:gd name="T66" fmla="*/ 14271600 w 21600"/>
              <a:gd name="T67" fmla="*/ 10725345 h 21600"/>
              <a:gd name="T68" fmla="*/ 14246015 w 21600"/>
              <a:gd name="T69" fmla="*/ 11015885 h 21600"/>
              <a:gd name="T70" fmla="*/ 13689321 w 21600"/>
              <a:gd name="T71" fmla="*/ 11030757 h 21600"/>
              <a:gd name="T72" fmla="*/ 10583378 w 21600"/>
              <a:gd name="T73" fmla="*/ 9890621 h 21600"/>
              <a:gd name="T74" fmla="*/ 9386634 w 21600"/>
              <a:gd name="T75" fmla="*/ 9961338 h 21600"/>
              <a:gd name="T76" fmla="*/ 5349487 w 21600"/>
              <a:gd name="T77" fmla="*/ 9065631 h 21600"/>
              <a:gd name="T78" fmla="*/ 6411622 w 21600"/>
              <a:gd name="T79" fmla="*/ 8997495 h 21600"/>
              <a:gd name="T80" fmla="*/ 11291477 w 21600"/>
              <a:gd name="T81" fmla="*/ 7877867 h 21600"/>
              <a:gd name="T82" fmla="*/ 13763941 w 21600"/>
              <a:gd name="T83" fmla="*/ 5541252 h 21600"/>
              <a:gd name="T84" fmla="*/ 14093852 w 21600"/>
              <a:gd name="T85" fmla="*/ 3365538 h 21600"/>
              <a:gd name="T86" fmla="*/ 15800446 w 21600"/>
              <a:gd name="T87" fmla="*/ 6018816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37" name="Shape 555"/>
          <p:cNvSpPr/>
          <p:nvPr/>
        </p:nvSpPr>
        <p:spPr bwMode="auto">
          <a:xfrm>
            <a:off x="8148638" y="3018473"/>
            <a:ext cx="2528887" cy="1276350"/>
          </a:xfrm>
          <a:custGeom>
            <a:avLst/>
            <a:gdLst>
              <a:gd name="T0" fmla="*/ 644281 w 21600"/>
              <a:gd name="T1" fmla="*/ 0 h 21600"/>
              <a:gd name="T2" fmla="*/ 42725546 w 21600"/>
              <a:gd name="T3" fmla="*/ 37943876 h 21600"/>
              <a:gd name="T4" fmla="*/ 0 w 21600"/>
              <a:gd name="T5" fmla="*/ 75419876 h 21600"/>
              <a:gd name="T6" fmla="*/ 254201497 w 21600"/>
              <a:gd name="T7" fmla="*/ 75419876 h 21600"/>
              <a:gd name="T8" fmla="*/ 296077290 w 21600"/>
              <a:gd name="T9" fmla="*/ 38279096 h 21600"/>
              <a:gd name="T10" fmla="*/ 255928633 w 21600"/>
              <a:gd name="T11" fmla="*/ 62872 h 21600"/>
              <a:gd name="T12" fmla="*/ 644281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48138" name="Shape 559"/>
          <p:cNvSpPr/>
          <p:nvPr/>
        </p:nvSpPr>
        <p:spPr bwMode="auto">
          <a:xfrm>
            <a:off x="9177338" y="3402648"/>
            <a:ext cx="573087" cy="479425"/>
          </a:xfrm>
          <a:custGeom>
            <a:avLst/>
            <a:gdLst>
              <a:gd name="T0" fmla="*/ 10562577 w 21600"/>
              <a:gd name="T1" fmla="*/ 501998 h 21600"/>
              <a:gd name="T2" fmla="*/ 14610216 w 21600"/>
              <a:gd name="T3" fmla="*/ 3903718 h 21600"/>
              <a:gd name="T4" fmla="*/ 15088187 w 21600"/>
              <a:gd name="T5" fmla="*/ 7462583 h 21600"/>
              <a:gd name="T6" fmla="*/ 14192765 w 21600"/>
              <a:gd name="T7" fmla="*/ 9558780 h 21600"/>
              <a:gd name="T8" fmla="*/ 12973549 w 21600"/>
              <a:gd name="T9" fmla="*/ 10641126 h 21600"/>
              <a:gd name="T10" fmla="*/ 1755610 w 21600"/>
              <a:gd name="T11" fmla="*/ 10444074 h 21600"/>
              <a:gd name="T12" fmla="*/ 457568 w 21600"/>
              <a:gd name="T13" fmla="*/ 8541977 h 21600"/>
              <a:gd name="T14" fmla="*/ 0 w 21600"/>
              <a:gd name="T15" fmla="*/ 6383189 h 21600"/>
              <a:gd name="T16" fmla="*/ 2223020 w 21600"/>
              <a:gd name="T17" fmla="*/ 1874996 h 21600"/>
              <a:gd name="T18" fmla="*/ 7602530 w 21600"/>
              <a:gd name="T19" fmla="*/ 0 h 21600"/>
              <a:gd name="T20" fmla="*/ 2887536 w 21600"/>
              <a:gd name="T21" fmla="*/ 6946291 h 21600"/>
              <a:gd name="T22" fmla="*/ 2884034 w 21600"/>
              <a:gd name="T23" fmla="*/ 5824037 h 21600"/>
              <a:gd name="T24" fmla="*/ 1549378 w 21600"/>
              <a:gd name="T25" fmla="*/ 5824037 h 21600"/>
              <a:gd name="T26" fmla="*/ 1549378 w 21600"/>
              <a:gd name="T27" fmla="*/ 6946291 h 21600"/>
              <a:gd name="T28" fmla="*/ 3792801 w 21600"/>
              <a:gd name="T29" fmla="*/ 3992878 h 21600"/>
              <a:gd name="T30" fmla="*/ 4755800 w 21600"/>
              <a:gd name="T31" fmla="*/ 3185934 h 21600"/>
              <a:gd name="T32" fmla="*/ 3792801 w 21600"/>
              <a:gd name="T33" fmla="*/ 2397214 h 21600"/>
              <a:gd name="T34" fmla="*/ 2846730 w 21600"/>
              <a:gd name="T35" fmla="*/ 3185934 h 21600"/>
              <a:gd name="T36" fmla="*/ 3792801 w 21600"/>
              <a:gd name="T37" fmla="*/ 3992878 h 21600"/>
              <a:gd name="T38" fmla="*/ 8569030 w 21600"/>
              <a:gd name="T39" fmla="*/ 7041377 h 21600"/>
              <a:gd name="T40" fmla="*/ 9054032 w 21600"/>
              <a:gd name="T41" fmla="*/ 5618617 h 21600"/>
              <a:gd name="T42" fmla="*/ 9482733 w 21600"/>
              <a:gd name="T43" fmla="*/ 4271233 h 21600"/>
              <a:gd name="T44" fmla="*/ 9418685 w 21600"/>
              <a:gd name="T45" fmla="*/ 3708130 h 21600"/>
              <a:gd name="T46" fmla="*/ 8803439 w 21600"/>
              <a:gd name="T47" fmla="*/ 3674149 h 21600"/>
              <a:gd name="T48" fmla="*/ 7536359 w 21600"/>
              <a:gd name="T49" fmla="*/ 7191619 h 21600"/>
              <a:gd name="T50" fmla="*/ 6450174 w 21600"/>
              <a:gd name="T51" fmla="*/ 7596090 h 21600"/>
              <a:gd name="T52" fmla="*/ 6009507 w 21600"/>
              <a:gd name="T53" fmla="*/ 8514877 h 21600"/>
              <a:gd name="T54" fmla="*/ 7602530 w 21600"/>
              <a:gd name="T55" fmla="*/ 9846990 h 21600"/>
              <a:gd name="T56" fmla="*/ 9195526 w 21600"/>
              <a:gd name="T57" fmla="*/ 8514877 h 21600"/>
              <a:gd name="T58" fmla="*/ 8443721 w 21600"/>
              <a:gd name="T59" fmla="*/ 7415773 h 21600"/>
              <a:gd name="T60" fmla="*/ 6931673 w 21600"/>
              <a:gd name="T61" fmla="*/ 1303548 h 21600"/>
              <a:gd name="T62" fmla="*/ 6931673 w 21600"/>
              <a:gd name="T63" fmla="*/ 2427267 h 21600"/>
              <a:gd name="T64" fmla="*/ 8273360 w 21600"/>
              <a:gd name="T65" fmla="*/ 2427267 h 21600"/>
              <a:gd name="T66" fmla="*/ 8273360 w 21600"/>
              <a:gd name="T67" fmla="*/ 1303548 h 21600"/>
              <a:gd name="T68" fmla="*/ 10449233 w 21600"/>
              <a:gd name="T69" fmla="*/ 3185934 h 21600"/>
              <a:gd name="T70" fmla="*/ 11412232 w 21600"/>
              <a:gd name="T71" fmla="*/ 3978606 h 21600"/>
              <a:gd name="T72" fmla="*/ 12358303 w 21600"/>
              <a:gd name="T73" fmla="*/ 3185934 h 21600"/>
              <a:gd name="T74" fmla="*/ 11412232 w 21600"/>
              <a:gd name="T75" fmla="*/ 2397214 h 21600"/>
              <a:gd name="T76" fmla="*/ 10449233 w 21600"/>
              <a:gd name="T77" fmla="*/ 3185934 h 21600"/>
              <a:gd name="T78" fmla="*/ 13655655 w 21600"/>
              <a:gd name="T79" fmla="*/ 6946291 h 21600"/>
              <a:gd name="T80" fmla="*/ 13655655 w 21600"/>
              <a:gd name="T81" fmla="*/ 5824037 h 21600"/>
              <a:gd name="T82" fmla="*/ 12317497 w 21600"/>
              <a:gd name="T83" fmla="*/ 5824037 h 21600"/>
              <a:gd name="T84" fmla="*/ 12317497 w 21600"/>
              <a:gd name="T85" fmla="*/ 6946291 h 216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9050" tIns="19050" rIns="19050" bIns="19050" anchor="ctr"/>
          <a:lstStyle/>
          <a:p>
            <a:endParaRPr lang="zh-CN" altLang="en-US"/>
          </a:p>
        </p:txBody>
      </p:sp>
      <p:sp>
        <p:nvSpPr>
          <p:cNvPr id="48140" name="TextBox 13"/>
          <p:cNvSpPr txBox="1">
            <a:spLocks noChangeArrowheads="1"/>
          </p:cNvSpPr>
          <p:nvPr/>
        </p:nvSpPr>
        <p:spPr bwMode="auto">
          <a:xfrm>
            <a:off x="146367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少量数据冷启动可进一步提升性能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2" name="TextBox 13"/>
          <p:cNvSpPr txBox="1">
            <a:spLocks noChangeArrowheads="1"/>
          </p:cNvSpPr>
          <p:nvPr/>
        </p:nvSpPr>
        <p:spPr bwMode="auto">
          <a:xfrm>
            <a:off x="3819525" y="4859973"/>
            <a:ext cx="1947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引入「语言一致性」奖励。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4" name="TextBox 13"/>
          <p:cNvSpPr txBox="1">
            <a:spLocks noChangeArrowheads="1"/>
          </p:cNvSpPr>
          <p:nvPr/>
        </p:nvSpPr>
        <p:spPr bwMode="auto">
          <a:xfrm>
            <a:off x="6181725" y="4859973"/>
            <a:ext cx="1947863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indent="0" eaLnBrk="1" hangingPunct="1">
              <a:spcBef>
                <a:spcPct val="20000"/>
              </a:spcBef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大量（600k）推理数据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一定量非推理数据（200k）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8146" name="TextBox 13"/>
          <p:cNvSpPr txBox="1">
            <a:spLocks noChangeArrowheads="1"/>
          </p:cNvSpPr>
          <p:nvPr/>
        </p:nvSpPr>
        <p:spPr bwMode="auto">
          <a:xfrm>
            <a:off x="8451850" y="4859973"/>
            <a:ext cx="1947863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强化学习对齐</a:t>
            </a:r>
            <a:endParaRPr lang="en-US" altLang="zh-CN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7119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R1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：引发热潮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4819" name="Rounded Rectangle 29"/>
          <p:cNvSpPr>
            <a:spLocks noChangeArrowheads="1"/>
          </p:cNvSpPr>
          <p:nvPr/>
        </p:nvSpPr>
        <p:spPr bwMode="auto">
          <a:xfrm>
            <a:off x="655320" y="1975485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0" name="Rounded Rectangle 30"/>
          <p:cNvSpPr>
            <a:spLocks noChangeArrowheads="1"/>
          </p:cNvSpPr>
          <p:nvPr/>
        </p:nvSpPr>
        <p:spPr bwMode="auto">
          <a:xfrm>
            <a:off x="34067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3" name="Rounded Rectangle 9"/>
          <p:cNvSpPr>
            <a:spLocks noChangeArrowheads="1"/>
          </p:cNvSpPr>
          <p:nvPr/>
        </p:nvSpPr>
        <p:spPr bwMode="auto">
          <a:xfrm>
            <a:off x="812800" y="2148205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4" name="Rounded Rectangle 10"/>
          <p:cNvSpPr>
            <a:spLocks noChangeArrowheads="1"/>
          </p:cNvSpPr>
          <p:nvPr/>
        </p:nvSpPr>
        <p:spPr bwMode="auto">
          <a:xfrm>
            <a:off x="35439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34827" name="Freeform 6"/>
          <p:cNvSpPr>
            <a:spLocks noEditPoints="1"/>
          </p:cNvSpPr>
          <p:nvPr/>
        </p:nvSpPr>
        <p:spPr bwMode="auto">
          <a:xfrm>
            <a:off x="4570095" y="2345055"/>
            <a:ext cx="423863" cy="517525"/>
          </a:xfrm>
          <a:custGeom>
            <a:avLst/>
            <a:gdLst>
              <a:gd name="T0" fmla="*/ 34166831 w 781"/>
              <a:gd name="T1" fmla="*/ 231497676 h 953"/>
              <a:gd name="T2" fmla="*/ 108097548 w 781"/>
              <a:gd name="T3" fmla="*/ 231497676 h 953"/>
              <a:gd name="T4" fmla="*/ 108097548 w 781"/>
              <a:gd name="T5" fmla="*/ 247422023 h 953"/>
              <a:gd name="T6" fmla="*/ 34166831 w 781"/>
              <a:gd name="T7" fmla="*/ 247422023 h 953"/>
              <a:gd name="T8" fmla="*/ 34166831 w 781"/>
              <a:gd name="T9" fmla="*/ 231497676 h 953"/>
              <a:gd name="T10" fmla="*/ 34166831 w 781"/>
              <a:gd name="T11" fmla="*/ 205841360 h 953"/>
              <a:gd name="T12" fmla="*/ 108097548 w 781"/>
              <a:gd name="T13" fmla="*/ 205841360 h 953"/>
              <a:gd name="T14" fmla="*/ 108097548 w 781"/>
              <a:gd name="T15" fmla="*/ 221765708 h 953"/>
              <a:gd name="T16" fmla="*/ 34166831 w 781"/>
              <a:gd name="T17" fmla="*/ 221765708 h 953"/>
              <a:gd name="T18" fmla="*/ 34166831 w 781"/>
              <a:gd name="T19" fmla="*/ 205841360 h 953"/>
              <a:gd name="T20" fmla="*/ 34166831 w 781"/>
              <a:gd name="T21" fmla="*/ 178415250 h 953"/>
              <a:gd name="T22" fmla="*/ 108097548 w 781"/>
              <a:gd name="T23" fmla="*/ 178415250 h 953"/>
              <a:gd name="T24" fmla="*/ 108097548 w 781"/>
              <a:gd name="T25" fmla="*/ 194340141 h 953"/>
              <a:gd name="T26" fmla="*/ 34166831 w 781"/>
              <a:gd name="T27" fmla="*/ 194340141 h 953"/>
              <a:gd name="T28" fmla="*/ 34166831 w 781"/>
              <a:gd name="T29" fmla="*/ 178415250 h 953"/>
              <a:gd name="T30" fmla="*/ 34166831 w 781"/>
              <a:gd name="T31" fmla="*/ 154233311 h 953"/>
              <a:gd name="T32" fmla="*/ 108097548 w 781"/>
              <a:gd name="T33" fmla="*/ 154233311 h 953"/>
              <a:gd name="T34" fmla="*/ 108097548 w 781"/>
              <a:gd name="T35" fmla="*/ 169863326 h 953"/>
              <a:gd name="T36" fmla="*/ 34166831 w 781"/>
              <a:gd name="T37" fmla="*/ 169863326 h 953"/>
              <a:gd name="T38" fmla="*/ 34166831 w 781"/>
              <a:gd name="T39" fmla="*/ 154233311 h 953"/>
              <a:gd name="T40" fmla="*/ 34166831 w 781"/>
              <a:gd name="T41" fmla="*/ 127987245 h 953"/>
              <a:gd name="T42" fmla="*/ 108097548 w 781"/>
              <a:gd name="T43" fmla="*/ 127987245 h 953"/>
              <a:gd name="T44" fmla="*/ 108097548 w 781"/>
              <a:gd name="T45" fmla="*/ 143912136 h 953"/>
              <a:gd name="T46" fmla="*/ 34166831 w 781"/>
              <a:gd name="T47" fmla="*/ 143912136 h 953"/>
              <a:gd name="T48" fmla="*/ 34166831 w 781"/>
              <a:gd name="T49" fmla="*/ 127987245 h 953"/>
              <a:gd name="T50" fmla="*/ 156991583 w 781"/>
              <a:gd name="T51" fmla="*/ 49838255 h 953"/>
              <a:gd name="T52" fmla="*/ 188801931 w 781"/>
              <a:gd name="T53" fmla="*/ 49838255 h 953"/>
              <a:gd name="T54" fmla="*/ 188801931 w 781"/>
              <a:gd name="T55" fmla="*/ 241819394 h 953"/>
              <a:gd name="T56" fmla="*/ 156991583 w 781"/>
              <a:gd name="T57" fmla="*/ 241819394 h 953"/>
              <a:gd name="T58" fmla="*/ 156991583 w 781"/>
              <a:gd name="T59" fmla="*/ 49838255 h 953"/>
              <a:gd name="T60" fmla="*/ 79821381 w 781"/>
              <a:gd name="T61" fmla="*/ 19758268 h 953"/>
              <a:gd name="T62" fmla="*/ 82766713 w 781"/>
              <a:gd name="T63" fmla="*/ 31259487 h 953"/>
              <a:gd name="T64" fmla="*/ 83355562 w 781"/>
              <a:gd name="T65" fmla="*/ 43350457 h 953"/>
              <a:gd name="T66" fmla="*/ 81883168 w 781"/>
              <a:gd name="T67" fmla="*/ 56031177 h 953"/>
              <a:gd name="T68" fmla="*/ 78053747 w 781"/>
              <a:gd name="T69" fmla="*/ 68122147 h 953"/>
              <a:gd name="T70" fmla="*/ 71574233 w 781"/>
              <a:gd name="T71" fmla="*/ 80213117 h 953"/>
              <a:gd name="T72" fmla="*/ 63032390 w 781"/>
              <a:gd name="T73" fmla="*/ 91419461 h 953"/>
              <a:gd name="T74" fmla="*/ 52428760 w 781"/>
              <a:gd name="T75" fmla="*/ 101741179 h 953"/>
              <a:gd name="T76" fmla="*/ 50661669 w 781"/>
              <a:gd name="T77" fmla="*/ 96138007 h 953"/>
              <a:gd name="T78" fmla="*/ 47715794 w 781"/>
              <a:gd name="T79" fmla="*/ 90239960 h 953"/>
              <a:gd name="T80" fmla="*/ 44475765 w 781"/>
              <a:gd name="T81" fmla="*/ 84931663 h 953"/>
              <a:gd name="T82" fmla="*/ 39763342 w 781"/>
              <a:gd name="T83" fmla="*/ 79918242 h 953"/>
              <a:gd name="T84" fmla="*/ 36523314 w 781"/>
              <a:gd name="T85" fmla="*/ 77559240 h 953"/>
              <a:gd name="T86" fmla="*/ 31810891 w 781"/>
              <a:gd name="T87" fmla="*/ 74609945 h 953"/>
              <a:gd name="T88" fmla="*/ 25624988 w 781"/>
              <a:gd name="T89" fmla="*/ 71956068 h 953"/>
              <a:gd name="T90" fmla="*/ 16788991 w 781"/>
              <a:gd name="T91" fmla="*/ 80802867 h 953"/>
              <a:gd name="T92" fmla="*/ 15905446 w 781"/>
              <a:gd name="T93" fmla="*/ 260987912 h 953"/>
              <a:gd name="T94" fmla="*/ 212954524 w 781"/>
              <a:gd name="T95" fmla="*/ 260987912 h 953"/>
              <a:gd name="T96" fmla="*/ 213543916 w 781"/>
              <a:gd name="T97" fmla="*/ 19758268 h 953"/>
              <a:gd name="T98" fmla="*/ 79821381 w 781"/>
              <a:gd name="T99" fmla="*/ 19758268 h 953"/>
              <a:gd name="T100" fmla="*/ 73046628 w 781"/>
              <a:gd name="T101" fmla="*/ 0 h 953"/>
              <a:gd name="T102" fmla="*/ 230038211 w 781"/>
              <a:gd name="T103" fmla="*/ 0 h 953"/>
              <a:gd name="T104" fmla="*/ 228859970 w 781"/>
              <a:gd name="T105" fmla="*/ 281041055 h 953"/>
              <a:gd name="T106" fmla="*/ 0 w 781"/>
              <a:gd name="T107" fmla="*/ 281041055 h 953"/>
              <a:gd name="T108" fmla="*/ 883545 w 781"/>
              <a:gd name="T109" fmla="*/ 71071442 h 953"/>
              <a:gd name="T110" fmla="*/ 73046628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28" name="Freeform 7"/>
          <p:cNvSpPr>
            <a:spLocks noEditPoints="1"/>
          </p:cNvSpPr>
          <p:nvPr/>
        </p:nvSpPr>
        <p:spPr bwMode="auto">
          <a:xfrm>
            <a:off x="1780223" y="2252345"/>
            <a:ext cx="574675" cy="701675"/>
          </a:xfrm>
          <a:custGeom>
            <a:avLst/>
            <a:gdLst>
              <a:gd name="T0" fmla="*/ 101505696 w 1061"/>
              <a:gd name="T1" fmla="*/ 311117934 h 1297"/>
              <a:gd name="T2" fmla="*/ 104146167 w 1061"/>
              <a:gd name="T3" fmla="*/ 328678744 h 1297"/>
              <a:gd name="T4" fmla="*/ 99451815 w 1061"/>
              <a:gd name="T5" fmla="*/ 333654307 h 1297"/>
              <a:gd name="T6" fmla="*/ 93877846 w 1061"/>
              <a:gd name="T7" fmla="*/ 338922550 h 1297"/>
              <a:gd name="T8" fmla="*/ 74809036 w 1061"/>
              <a:gd name="T9" fmla="*/ 339800590 h 1297"/>
              <a:gd name="T10" fmla="*/ 72168564 w 1061"/>
              <a:gd name="T11" fmla="*/ 337751829 h 1297"/>
              <a:gd name="T12" fmla="*/ 64541256 w 1061"/>
              <a:gd name="T13" fmla="*/ 332776266 h 1297"/>
              <a:gd name="T14" fmla="*/ 61900785 w 1061"/>
              <a:gd name="T15" fmla="*/ 314630096 h 1297"/>
              <a:gd name="T16" fmla="*/ 66594596 w 1061"/>
              <a:gd name="T17" fmla="*/ 309947214 h 1297"/>
              <a:gd name="T18" fmla="*/ 27576817 w 1061"/>
              <a:gd name="T19" fmla="*/ 286532800 h 1297"/>
              <a:gd name="T20" fmla="*/ 146977600 w 1061"/>
              <a:gd name="T21" fmla="*/ 280094378 h 1297"/>
              <a:gd name="T22" fmla="*/ 27576817 w 1061"/>
              <a:gd name="T23" fmla="*/ 213655980 h 1297"/>
              <a:gd name="T24" fmla="*/ 0 w 1061"/>
              <a:gd name="T25" fmla="*/ 213655980 h 1297"/>
              <a:gd name="T26" fmla="*/ 141403631 w 1061"/>
              <a:gd name="T27" fmla="*/ 222143705 h 1297"/>
              <a:gd name="T28" fmla="*/ 75982759 w 1061"/>
              <a:gd name="T29" fmla="*/ 177656320 h 1297"/>
              <a:gd name="T30" fmla="*/ 49872691 w 1061"/>
              <a:gd name="T31" fmla="*/ 194631769 h 1297"/>
              <a:gd name="T32" fmla="*/ 43712131 w 1061"/>
              <a:gd name="T33" fmla="*/ 225655867 h 1297"/>
              <a:gd name="T34" fmla="*/ 61900785 w 1061"/>
              <a:gd name="T35" fmla="*/ 252289762 h 1297"/>
              <a:gd name="T36" fmla="*/ 68354910 w 1061"/>
              <a:gd name="T37" fmla="*/ 262240888 h 1297"/>
              <a:gd name="T38" fmla="*/ 98278633 w 1061"/>
              <a:gd name="T39" fmla="*/ 259021406 h 1297"/>
              <a:gd name="T40" fmla="*/ 111186884 w 1061"/>
              <a:gd name="T41" fmla="*/ 247606879 h 1297"/>
              <a:gd name="T42" fmla="*/ 124095135 w 1061"/>
              <a:gd name="T43" fmla="*/ 217460822 h 1297"/>
              <a:gd name="T44" fmla="*/ 112067041 w 1061"/>
              <a:gd name="T45" fmla="*/ 188778166 h 1297"/>
              <a:gd name="T46" fmla="*/ 83610067 w 1061"/>
              <a:gd name="T47" fmla="*/ 176485599 h 1297"/>
              <a:gd name="T48" fmla="*/ 112653632 w 1061"/>
              <a:gd name="T49" fmla="*/ 173851477 h 1297"/>
              <a:gd name="T50" fmla="*/ 134362915 w 1061"/>
              <a:gd name="T51" fmla="*/ 207217016 h 1297"/>
              <a:gd name="T52" fmla="*/ 126148475 w 1061"/>
              <a:gd name="T53" fmla="*/ 247899559 h 1297"/>
              <a:gd name="T54" fmla="*/ 109720136 w 1061"/>
              <a:gd name="T55" fmla="*/ 262826248 h 1297"/>
              <a:gd name="T56" fmla="*/ 104732758 w 1061"/>
              <a:gd name="T57" fmla="*/ 306435052 h 1297"/>
              <a:gd name="T58" fmla="*/ 58087131 w 1061"/>
              <a:gd name="T59" fmla="*/ 303215570 h 1297"/>
              <a:gd name="T60" fmla="*/ 55740225 w 1061"/>
              <a:gd name="T61" fmla="*/ 261948207 h 1297"/>
              <a:gd name="T62" fmla="*/ 35791257 w 1061"/>
              <a:gd name="T63" fmla="*/ 238241114 h 1297"/>
              <a:gd name="T64" fmla="*/ 36670873 w 1061"/>
              <a:gd name="T65" fmla="*/ 194339089 h 1297"/>
              <a:gd name="T66" fmla="*/ 71581973 w 1061"/>
              <a:gd name="T67" fmla="*/ 166534473 h 1297"/>
              <a:gd name="T68" fmla="*/ 41365226 w 1061"/>
              <a:gd name="T69" fmla="*/ 177070959 h 1297"/>
              <a:gd name="T70" fmla="*/ 146977600 w 1061"/>
              <a:gd name="T71" fmla="*/ 155412627 h 1297"/>
              <a:gd name="T72" fmla="*/ 88303878 w 1061"/>
              <a:gd name="T73" fmla="*/ 125266570 h 1297"/>
              <a:gd name="T74" fmla="*/ 88303878 w 1061"/>
              <a:gd name="T75" fmla="*/ 125266570 h 1297"/>
              <a:gd name="T76" fmla="*/ 234108296 w 1061"/>
              <a:gd name="T77" fmla="*/ 96876594 h 1297"/>
              <a:gd name="T78" fmla="*/ 269312421 w 1061"/>
              <a:gd name="T79" fmla="*/ 75218803 h 1297"/>
              <a:gd name="T80" fmla="*/ 285741301 w 1061"/>
              <a:gd name="T81" fmla="*/ 86340649 h 1297"/>
              <a:gd name="T82" fmla="*/ 305103678 w 1061"/>
              <a:gd name="T83" fmla="*/ 231216790 h 1297"/>
              <a:gd name="T84" fmla="*/ 285741301 w 1061"/>
              <a:gd name="T85" fmla="*/ 227704628 h 1297"/>
              <a:gd name="T86" fmla="*/ 241442579 w 1061"/>
              <a:gd name="T87" fmla="*/ 257850685 h 1297"/>
              <a:gd name="T88" fmla="*/ 78622690 w 1061"/>
              <a:gd name="T89" fmla="*/ 103900918 h 1297"/>
              <a:gd name="T90" fmla="*/ 64247690 w 1061"/>
              <a:gd name="T91" fmla="*/ 89852811 h 1297"/>
              <a:gd name="T92" fmla="*/ 78622690 w 1061"/>
              <a:gd name="T93" fmla="*/ 76096843 h 1297"/>
              <a:gd name="T94" fmla="*/ 223253384 w 1061"/>
              <a:gd name="T95" fmla="*/ 122047088 h 1297"/>
              <a:gd name="T96" fmla="*/ 248776862 w 1061"/>
              <a:gd name="T97" fmla="*/ 75511483 h 1297"/>
              <a:gd name="T98" fmla="*/ 233521705 w 1061"/>
              <a:gd name="T99" fmla="*/ 1463401 h 1297"/>
              <a:gd name="T100" fmla="*/ 257284327 w 1061"/>
              <a:gd name="T101" fmla="*/ 28389976 h 1297"/>
              <a:gd name="T102" fmla="*/ 248776862 w 1061"/>
              <a:gd name="T103" fmla="*/ 65853037 h 1297"/>
              <a:gd name="T104" fmla="*/ 215332510 w 1061"/>
              <a:gd name="T105" fmla="*/ 76096843 h 1297"/>
              <a:gd name="T106" fmla="*/ 191569888 w 1061"/>
              <a:gd name="T107" fmla="*/ 49170268 h 1297"/>
              <a:gd name="T108" fmla="*/ 200664486 w 1061"/>
              <a:gd name="T109" fmla="*/ 11121846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 sz="2000"/>
          </a:p>
        </p:txBody>
      </p:sp>
      <p:sp>
        <p:nvSpPr>
          <p:cNvPr id="34832" name="TextBox 13"/>
          <p:cNvSpPr txBox="1">
            <a:spLocks noChangeArrowheads="1"/>
          </p:cNvSpPr>
          <p:nvPr/>
        </p:nvSpPr>
        <p:spPr bwMode="auto">
          <a:xfrm>
            <a:off x="1149985" y="3040380"/>
            <a:ext cx="18376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oat-zero+LIMR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833" name="TextBox 13"/>
          <p:cNvSpPr txBox="1">
            <a:spLocks noChangeArrowheads="1"/>
          </p:cNvSpPr>
          <p:nvPr/>
        </p:nvSpPr>
        <p:spPr bwMode="auto">
          <a:xfrm>
            <a:off x="1038225" y="3460750"/>
            <a:ext cx="20605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Base模型也可以Aha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RL能将Base的表面自我反思转化为有效自我反思，但并不一定长度就一定增加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数据选择</a:t>
            </a:r>
            <a:r>
              <a:rPr lang="en-US" alt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+RL</a:t>
            </a:r>
            <a:endParaRPr lang="en-US" altLang="zh-CN"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" name="TextBox 13"/>
          <p:cNvSpPr txBox="1">
            <a:spLocks noChangeArrowheads="1"/>
          </p:cNvSpPr>
          <p:nvPr/>
        </p:nvSpPr>
        <p:spPr bwMode="auto">
          <a:xfrm>
            <a:off x="39754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LIMO+s1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" name="Rounded Rectangle 29"/>
          <p:cNvSpPr>
            <a:spLocks noChangeArrowheads="1"/>
          </p:cNvSpPr>
          <p:nvPr/>
        </p:nvSpPr>
        <p:spPr bwMode="auto">
          <a:xfrm>
            <a:off x="6107430" y="1976120"/>
            <a:ext cx="2533015" cy="352679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6" name="Rounded Rectangle 9"/>
          <p:cNvSpPr>
            <a:spLocks noChangeArrowheads="1"/>
          </p:cNvSpPr>
          <p:nvPr/>
        </p:nvSpPr>
        <p:spPr bwMode="auto">
          <a:xfrm>
            <a:off x="6264910" y="2148840"/>
            <a:ext cx="2510790" cy="348107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6712903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DeepScaleR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3752850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少量SFT（1000条）可以激活推理能力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从获取知识转为引发知识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30"/>
          <p:cNvSpPr>
            <a:spLocks noChangeArrowheads="1"/>
          </p:cNvSpPr>
          <p:nvPr/>
        </p:nvSpPr>
        <p:spPr bwMode="auto">
          <a:xfrm>
            <a:off x="8905875" y="1976120"/>
            <a:ext cx="2613025" cy="365315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9043035" y="2148840"/>
            <a:ext cx="2475865" cy="348107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US" altLang="zh-CN" sz="2800">
              <a:solidFill>
                <a:srgbClr val="FFFFFF"/>
              </a:solidFill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9474518" y="3040063"/>
            <a:ext cx="161448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实验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9251315" y="3707765"/>
            <a:ext cx="2060575" cy="132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起点不重要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，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Instruct、Base、各种Size，都可以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模型越大</a:t>
            </a:r>
            <a:r>
              <a:rPr lang="zh-CN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越新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越好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Reward格外重要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7186295" y="2345055"/>
            <a:ext cx="668338" cy="511175"/>
          </a:xfrm>
          <a:custGeom>
            <a:avLst/>
            <a:gdLst>
              <a:gd name="T0" fmla="*/ 80634546 w 1232"/>
              <a:gd name="T1" fmla="*/ 236336130 h 944"/>
              <a:gd name="T2" fmla="*/ 104766321 w 1232"/>
              <a:gd name="T3" fmla="*/ 237802509 h 944"/>
              <a:gd name="T4" fmla="*/ 135666104 w 1232"/>
              <a:gd name="T5" fmla="*/ 232231026 h 944"/>
              <a:gd name="T6" fmla="*/ 135372079 w 1232"/>
              <a:gd name="T7" fmla="*/ 194992144 h 944"/>
              <a:gd name="T8" fmla="*/ 168332209 w 1232"/>
              <a:gd name="T9" fmla="*/ 166549371 h 944"/>
              <a:gd name="T10" fmla="*/ 111828896 w 1232"/>
              <a:gd name="T11" fmla="*/ 198803755 h 944"/>
              <a:gd name="T12" fmla="*/ 135372079 w 1232"/>
              <a:gd name="T13" fmla="*/ 166549371 h 944"/>
              <a:gd name="T14" fmla="*/ 72688810 w 1232"/>
              <a:gd name="T15" fmla="*/ 186488445 h 944"/>
              <a:gd name="T16" fmla="*/ 92405866 w 1232"/>
              <a:gd name="T17" fmla="*/ 166549371 h 944"/>
              <a:gd name="T18" fmla="*/ 49734220 w 1232"/>
              <a:gd name="T19" fmla="*/ 187661331 h 944"/>
              <a:gd name="T20" fmla="*/ 48557577 w 1232"/>
              <a:gd name="T21" fmla="*/ 166549371 h 944"/>
              <a:gd name="T22" fmla="*/ 158620694 w 1232"/>
              <a:gd name="T23" fmla="*/ 276800721 h 944"/>
              <a:gd name="T24" fmla="*/ 192758010 w 1232"/>
              <a:gd name="T25" fmla="*/ 192646371 h 944"/>
              <a:gd name="T26" fmla="*/ 205706516 w 1232"/>
              <a:gd name="T27" fmla="*/ 173000248 h 944"/>
              <a:gd name="T28" fmla="*/ 213652252 w 1232"/>
              <a:gd name="T29" fmla="*/ 153647617 h 944"/>
              <a:gd name="T30" fmla="*/ 176277945 w 1232"/>
              <a:gd name="T31" fmla="*/ 154234060 h 944"/>
              <a:gd name="T32" fmla="*/ 156266321 w 1232"/>
              <a:gd name="T33" fmla="*/ 124325991 h 944"/>
              <a:gd name="T34" fmla="*/ 141846061 w 1232"/>
              <a:gd name="T35" fmla="*/ 139572976 h 944"/>
              <a:gd name="T36" fmla="*/ 55914719 w 1232"/>
              <a:gd name="T37" fmla="*/ 139572976 h 944"/>
              <a:gd name="T38" fmla="*/ 54442965 w 1232"/>
              <a:gd name="T39" fmla="*/ 124325991 h 944"/>
              <a:gd name="T40" fmla="*/ 44731450 w 1232"/>
              <a:gd name="T41" fmla="*/ 154234060 h 944"/>
              <a:gd name="T42" fmla="*/ 152440737 w 1232"/>
              <a:gd name="T43" fmla="*/ 82102069 h 944"/>
              <a:gd name="T44" fmla="*/ 182751927 w 1232"/>
              <a:gd name="T45" fmla="*/ 101747651 h 944"/>
              <a:gd name="T46" fmla="*/ 104766321 w 1232"/>
              <a:gd name="T47" fmla="*/ 82102069 h 944"/>
              <a:gd name="T48" fmla="*/ 138903638 w 1232"/>
              <a:gd name="T49" fmla="*/ 82102069 h 944"/>
              <a:gd name="T50" fmla="*/ 54442965 w 1232"/>
              <a:gd name="T51" fmla="*/ 111717188 h 944"/>
              <a:gd name="T52" fmla="*/ 20894242 w 1232"/>
              <a:gd name="T53" fmla="*/ 82102069 h 944"/>
              <a:gd name="T54" fmla="*/ 40905866 w 1232"/>
              <a:gd name="T55" fmla="*/ 111717188 h 944"/>
              <a:gd name="T56" fmla="*/ 229543724 w 1232"/>
              <a:gd name="T57" fmla="*/ 70666153 h 944"/>
              <a:gd name="T58" fmla="*/ 229543724 w 1232"/>
              <a:gd name="T59" fmla="*/ 70666153 h 944"/>
              <a:gd name="T60" fmla="*/ 148909178 w 1232"/>
              <a:gd name="T61" fmla="*/ 69493267 h 944"/>
              <a:gd name="T62" fmla="*/ 144495001 w 1232"/>
              <a:gd name="T63" fmla="*/ 46915468 h 944"/>
              <a:gd name="T64" fmla="*/ 43848832 w 1232"/>
              <a:gd name="T65" fmla="*/ 53366345 h 944"/>
              <a:gd name="T66" fmla="*/ 52677186 w 1232"/>
              <a:gd name="T67" fmla="*/ 58937286 h 944"/>
              <a:gd name="T68" fmla="*/ 104766321 w 1232"/>
              <a:gd name="T69" fmla="*/ 69493267 h 944"/>
              <a:gd name="T70" fmla="*/ 118892014 w 1232"/>
              <a:gd name="T71" fmla="*/ 42810365 h 944"/>
              <a:gd name="T72" fmla="*/ 85343291 w 1232"/>
              <a:gd name="T73" fmla="*/ 37532375 h 944"/>
              <a:gd name="T74" fmla="*/ 62388701 w 1232"/>
              <a:gd name="T75" fmla="*/ 69493267 h 944"/>
              <a:gd name="T76" fmla="*/ 104766321 w 1232"/>
              <a:gd name="T77" fmla="*/ 19939074 h 944"/>
              <a:gd name="T78" fmla="*/ 145083594 w 1232"/>
              <a:gd name="T79" fmla="*/ 31667941 h 944"/>
              <a:gd name="T80" fmla="*/ 184223681 w 1232"/>
              <a:gd name="T81" fmla="*/ 69493267 h 944"/>
              <a:gd name="T82" fmla="*/ 190697663 w 1232"/>
              <a:gd name="T83" fmla="*/ 82102069 h 944"/>
              <a:gd name="T84" fmla="*/ 197760780 w 1232"/>
              <a:gd name="T85" fmla="*/ 124325991 h 944"/>
              <a:gd name="T86" fmla="*/ 191286256 w 1232"/>
              <a:gd name="T87" fmla="*/ 154234060 h 944"/>
              <a:gd name="T88" fmla="*/ 176277945 w 1232"/>
              <a:gd name="T89" fmla="*/ 178571730 h 944"/>
              <a:gd name="T90" fmla="*/ 132429113 w 1232"/>
              <a:gd name="T91" fmla="*/ 210239671 h 944"/>
              <a:gd name="T92" fmla="*/ 92405866 w 1232"/>
              <a:gd name="T93" fmla="*/ 216397056 h 944"/>
              <a:gd name="T94" fmla="*/ 52677186 w 1232"/>
              <a:gd name="T95" fmla="*/ 204668189 h 944"/>
              <a:gd name="T96" fmla="*/ 12948506 w 1232"/>
              <a:gd name="T97" fmla="*/ 166549371 h 944"/>
              <a:gd name="T98" fmla="*/ 6768550 w 1232"/>
              <a:gd name="T99" fmla="*/ 154234060 h 944"/>
              <a:gd name="T100" fmla="*/ 0 w 1232"/>
              <a:gd name="T101" fmla="*/ 111717188 h 944"/>
              <a:gd name="T102" fmla="*/ 5885931 w 1232"/>
              <a:gd name="T103" fmla="*/ 82102069 h 944"/>
              <a:gd name="T104" fmla="*/ 20894242 w 1232"/>
              <a:gd name="T105" fmla="*/ 58057892 h 944"/>
              <a:gd name="T106" fmla="*/ 65331667 w 1232"/>
              <a:gd name="T107" fmla="*/ 26096458 h 944"/>
              <a:gd name="T108" fmla="*/ 307529872 w 1232"/>
              <a:gd name="T109" fmla="*/ 0 h 944"/>
              <a:gd name="T110" fmla="*/ 307529872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10003473" y="2344738"/>
            <a:ext cx="555625" cy="552450"/>
          </a:xfrm>
          <a:custGeom>
            <a:avLst/>
            <a:gdLst>
              <a:gd name="T0" fmla="*/ 174136467 w 1021"/>
              <a:gd name="T1" fmla="*/ 194666991 h 1018"/>
              <a:gd name="T2" fmla="*/ 173840424 w 1021"/>
              <a:gd name="T3" fmla="*/ 276833346 h 1018"/>
              <a:gd name="T4" fmla="*/ 174728553 w 1021"/>
              <a:gd name="T5" fmla="*/ 277716832 h 1018"/>
              <a:gd name="T6" fmla="*/ 243139541 w 1021"/>
              <a:gd name="T7" fmla="*/ 277422156 h 1018"/>
              <a:gd name="T8" fmla="*/ 243731627 w 1021"/>
              <a:gd name="T9" fmla="*/ 195255801 h 1018"/>
              <a:gd name="T10" fmla="*/ 242842954 w 1021"/>
              <a:gd name="T11" fmla="*/ 194666991 h 1018"/>
              <a:gd name="T12" fmla="*/ 80849152 w 1021"/>
              <a:gd name="T13" fmla="*/ 194666991 h 1018"/>
              <a:gd name="T14" fmla="*/ 79368392 w 1021"/>
              <a:gd name="T15" fmla="*/ 195255801 h 1018"/>
              <a:gd name="T16" fmla="*/ 71371963 w 1021"/>
              <a:gd name="T17" fmla="*/ 203501850 h 1018"/>
              <a:gd name="T18" fmla="*/ 71371963 w 1021"/>
              <a:gd name="T19" fmla="*/ 229418158 h 1018"/>
              <a:gd name="T20" fmla="*/ 71371963 w 1021"/>
              <a:gd name="T21" fmla="*/ 230301644 h 1018"/>
              <a:gd name="T22" fmla="*/ 79960478 w 1021"/>
              <a:gd name="T23" fmla="*/ 238253559 h 1018"/>
              <a:gd name="T24" fmla="*/ 124086681 w 1021"/>
              <a:gd name="T25" fmla="*/ 238253559 h 1018"/>
              <a:gd name="T26" fmla="*/ 124975354 w 1021"/>
              <a:gd name="T27" fmla="*/ 238253559 h 1018"/>
              <a:gd name="T28" fmla="*/ 133267826 w 1021"/>
              <a:gd name="T29" fmla="*/ 229712834 h 1018"/>
              <a:gd name="T30" fmla="*/ 133267826 w 1021"/>
              <a:gd name="T31" fmla="*/ 204090659 h 1018"/>
              <a:gd name="T32" fmla="*/ 132971239 w 1021"/>
              <a:gd name="T33" fmla="*/ 202618364 h 1018"/>
              <a:gd name="T34" fmla="*/ 124383268 w 1021"/>
              <a:gd name="T35" fmla="*/ 194666991 h 1018"/>
              <a:gd name="T36" fmla="*/ 80849152 w 1021"/>
              <a:gd name="T37" fmla="*/ 194666991 h 1018"/>
              <a:gd name="T38" fmla="*/ 263869632 w 1021"/>
              <a:gd name="T39" fmla="*/ 146368317 h 1018"/>
              <a:gd name="T40" fmla="*/ 264462262 w 1021"/>
              <a:gd name="T41" fmla="*/ 146662993 h 1018"/>
              <a:gd name="T42" fmla="*/ 264462262 w 1021"/>
              <a:gd name="T43" fmla="*/ 299804521 h 1018"/>
              <a:gd name="T44" fmla="*/ 37907121 w 1021"/>
              <a:gd name="T45" fmla="*/ 299804521 h 1018"/>
              <a:gd name="T46" fmla="*/ 37611078 w 1021"/>
              <a:gd name="T47" fmla="*/ 299215711 h 1018"/>
              <a:gd name="T48" fmla="*/ 37611078 w 1021"/>
              <a:gd name="T49" fmla="*/ 146368317 h 1018"/>
              <a:gd name="T50" fmla="*/ 231885550 w 1021"/>
              <a:gd name="T51" fmla="*/ 0 h 1018"/>
              <a:gd name="T52" fmla="*/ 231885550 w 1021"/>
              <a:gd name="T53" fmla="*/ 66557743 h 1018"/>
              <a:gd name="T54" fmla="*/ 233366309 w 1021"/>
              <a:gd name="T55" fmla="*/ 68914067 h 1018"/>
              <a:gd name="T56" fmla="*/ 302369384 w 1021"/>
              <a:gd name="T57" fmla="*/ 124869438 h 1018"/>
              <a:gd name="T58" fmla="*/ 302073340 w 1021"/>
              <a:gd name="T59" fmla="*/ 125164114 h 1018"/>
              <a:gd name="T60" fmla="*/ 888673 w 1021"/>
              <a:gd name="T61" fmla="*/ 125164114 h 1018"/>
              <a:gd name="T62" fmla="*/ 0 w 1021"/>
              <a:gd name="T63" fmla="*/ 125164114 h 1018"/>
              <a:gd name="T64" fmla="*/ 296043 w 1021"/>
              <a:gd name="T65" fmla="*/ 124280628 h 1018"/>
              <a:gd name="T66" fmla="*/ 142151840 w 1021"/>
              <a:gd name="T67" fmla="*/ 9129535 h 1018"/>
              <a:gd name="T68" fmla="*/ 145113359 w 1021"/>
              <a:gd name="T69" fmla="*/ 8246049 h 1018"/>
              <a:gd name="T70" fmla="*/ 158144153 w 1021"/>
              <a:gd name="T71" fmla="*/ 8834859 h 1018"/>
              <a:gd name="T72" fmla="*/ 160513587 w 1021"/>
              <a:gd name="T73" fmla="*/ 9718344 h 1018"/>
              <a:gd name="T74" fmla="*/ 200493554 w 1021"/>
              <a:gd name="T75" fmla="*/ 41819597 h 1018"/>
              <a:gd name="T76" fmla="*/ 201974313 w 1021"/>
              <a:gd name="T77" fmla="*/ 40936111 h 1018"/>
              <a:gd name="T78" fmla="*/ 231885550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920" tIns="60960" rIns="121920" bIns="60960"/>
          <a:p>
            <a:endParaRPr lang="zh-CN" altLang="en-US"/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6490335" y="3707765"/>
            <a:ext cx="206057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RL 缩放也可以表现在小模型 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(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1.5B</a:t>
            </a:r>
            <a:r>
              <a:rPr lang="en-US"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) </a:t>
            </a: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中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sz="16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高质量的SFT蒸馏+RL Scaling结合</a:t>
            </a:r>
            <a:endParaRPr sz="1600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：算法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6666548" y="3389630"/>
            <a:ext cx="1938337" cy="1908175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261928" y="3745865"/>
            <a:ext cx="1295400" cy="1265238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026535" y="3875405"/>
            <a:ext cx="1028700" cy="1041400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001635" y="3792855"/>
            <a:ext cx="2549525" cy="287338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7" name="稻壳儿小白白(http://dwz.cn/Wu2UP)"/>
          <p:cNvSpPr/>
          <p:nvPr/>
        </p:nvSpPr>
        <p:spPr bwMode="auto">
          <a:xfrm flipH="1">
            <a:off x="1754823" y="4100830"/>
            <a:ext cx="2551112" cy="287338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209540" y="3082290"/>
            <a:ext cx="673100" cy="1003300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471035" y="4257993"/>
            <a:ext cx="225425" cy="241300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7663498" y="4259580"/>
            <a:ext cx="242887" cy="250825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831840" y="4274503"/>
            <a:ext cx="258763" cy="222250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904865" y="4311015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995353" y="4320540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995353" y="4355465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904865" y="4403090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904865" y="4439603"/>
            <a:ext cx="147638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solidFill>
                <a:srgbClr val="000000"/>
              </a:solidFill>
              <a:sym typeface="Arial" panose="020B0604020202090204" pitchFamily="34" charset="0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026535" y="2774950"/>
            <a:ext cx="14738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PostTrain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3" name="稻壳儿小白白(http://dwz.cn/Wu2UP)"/>
          <p:cNvSpPr txBox="1">
            <a:spLocks noChangeArrowheads="1"/>
          </p:cNvSpPr>
          <p:nvPr/>
        </p:nvSpPr>
        <p:spPr bwMode="auto">
          <a:xfrm>
            <a:off x="1158240" y="4691380"/>
            <a:ext cx="21634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低成本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构造高质量数据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90204" pitchFamily="34" charset="0"/>
              </a:rPr>
              <a:t>新的训练范式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8681403" y="4070668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Inference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7" name="稻壳儿小白白(http://dwz.cn/Wu2UP)"/>
          <p:cNvSpPr txBox="1">
            <a:spLocks noChangeArrowheads="1"/>
          </p:cNvSpPr>
          <p:nvPr/>
        </p:nvSpPr>
        <p:spPr bwMode="auto">
          <a:xfrm>
            <a:off x="8604885" y="4539615"/>
            <a:ext cx="24561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边推理边想边优化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处理复杂困难任务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ITS让模型更像人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158240" y="4232275"/>
            <a:ext cx="14732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Pretrain</a:t>
            </a:r>
            <a:endParaRPr lang="en-US" altLang="zh-CN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0749" name="稻壳儿小白白(http://dwz.cn/Wu2UP)"/>
          <p:cNvSpPr txBox="1">
            <a:spLocks noChangeArrowheads="1"/>
          </p:cNvSpPr>
          <p:nvPr/>
        </p:nvSpPr>
        <p:spPr bwMode="auto">
          <a:xfrm>
            <a:off x="5626100" y="2246630"/>
            <a:ext cx="386905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少量高质量数据SFT+基于规则的Pure RL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蒸馏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+RL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（</a:t>
            </a:r>
            <a:r>
              <a:rPr lang="en-US" altLang="zh-CN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R1-Zero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）</a:t>
            </a:r>
            <a:endParaRPr 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同时考虑推理和通用数据的</a:t>
            </a:r>
            <a:r>
              <a:rPr 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SFT</a:t>
            </a:r>
            <a:r>
              <a:rPr lang="zh-CN" altLang="en-US" sz="1600">
                <a:solidFill>
                  <a:srgbClr val="4454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Arial" panose="020B0604020202090204" pitchFamily="34" charset="0"/>
              </a:rPr>
              <a:t>和对齐</a:t>
            </a:r>
            <a:endParaRPr lang="zh-CN" altLang="en-US" sz="1600">
              <a:solidFill>
                <a:srgbClr val="445469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：开发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7170" name="稻壳儿小白白(http://dwz.cn/Wu2UP)"/>
          <p:cNvSpPr>
            <a:spLocks noChangeArrowheads="1"/>
          </p:cNvSpPr>
          <p:nvPr/>
        </p:nvSpPr>
        <p:spPr bwMode="auto">
          <a:xfrm>
            <a:off x="2282190" y="275113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79" name="稻壳儿小白白(http://dwz.cn/Wu2UP)"/>
          <p:cNvSpPr/>
          <p:nvPr/>
        </p:nvSpPr>
        <p:spPr bwMode="auto">
          <a:xfrm>
            <a:off x="2542540" y="2997200"/>
            <a:ext cx="341313" cy="361950"/>
          </a:xfrm>
          <a:custGeom>
            <a:avLst/>
            <a:gdLst>
              <a:gd name="T0" fmla="*/ 178974857 w 409"/>
              <a:gd name="T1" fmla="*/ 281180359 h 436"/>
              <a:gd name="T2" fmla="*/ 178974857 w 409"/>
              <a:gd name="T3" fmla="*/ 281180359 h 436"/>
              <a:gd name="T4" fmla="*/ 191509973 w 409"/>
              <a:gd name="T5" fmla="*/ 293584618 h 436"/>
              <a:gd name="T6" fmla="*/ 259060740 w 409"/>
              <a:gd name="T7" fmla="*/ 299787578 h 436"/>
              <a:gd name="T8" fmla="*/ 272292668 w 409"/>
              <a:gd name="T9" fmla="*/ 287382489 h 436"/>
              <a:gd name="T10" fmla="*/ 272292668 w 409"/>
              <a:gd name="T11" fmla="*/ 232249036 h 436"/>
              <a:gd name="T12" fmla="*/ 185242832 w 409"/>
              <a:gd name="T13" fmla="*/ 226046907 h 436"/>
              <a:gd name="T14" fmla="*/ 178974857 w 409"/>
              <a:gd name="T15" fmla="*/ 281180359 h 436"/>
              <a:gd name="T16" fmla="*/ 12535116 w 409"/>
              <a:gd name="T17" fmla="*/ 232249036 h 436"/>
              <a:gd name="T18" fmla="*/ 12535116 w 409"/>
              <a:gd name="T19" fmla="*/ 232249036 h 436"/>
              <a:gd name="T20" fmla="*/ 12535116 w 409"/>
              <a:gd name="T21" fmla="*/ 287382489 h 436"/>
              <a:gd name="T22" fmla="*/ 24374255 w 409"/>
              <a:gd name="T23" fmla="*/ 299787578 h 436"/>
              <a:gd name="T24" fmla="*/ 92620999 w 409"/>
              <a:gd name="T25" fmla="*/ 293584618 h 436"/>
              <a:gd name="T26" fmla="*/ 105156115 w 409"/>
              <a:gd name="T27" fmla="*/ 281180359 h 436"/>
              <a:gd name="T28" fmla="*/ 98888974 w 409"/>
              <a:gd name="T29" fmla="*/ 226046907 h 436"/>
              <a:gd name="T30" fmla="*/ 12535116 w 409"/>
              <a:gd name="T31" fmla="*/ 232249036 h 436"/>
              <a:gd name="T32" fmla="*/ 0 w 409"/>
              <a:gd name="T33" fmla="*/ 141279213 h 436"/>
              <a:gd name="T34" fmla="*/ 0 w 409"/>
              <a:gd name="T35" fmla="*/ 141279213 h 436"/>
              <a:gd name="T36" fmla="*/ 6267975 w 409"/>
              <a:gd name="T37" fmla="*/ 201925762 h 436"/>
              <a:gd name="T38" fmla="*/ 92620999 w 409"/>
              <a:gd name="T39" fmla="*/ 189520673 h 436"/>
              <a:gd name="T40" fmla="*/ 92620999 w 409"/>
              <a:gd name="T41" fmla="*/ 135076253 h 436"/>
              <a:gd name="T42" fmla="*/ 92620999 w 409"/>
              <a:gd name="T43" fmla="*/ 128874124 h 436"/>
              <a:gd name="T44" fmla="*/ 142065486 w 409"/>
              <a:gd name="T45" fmla="*/ 79943631 h 436"/>
              <a:gd name="T46" fmla="*/ 191509973 w 409"/>
              <a:gd name="T47" fmla="*/ 128874124 h 436"/>
              <a:gd name="T48" fmla="*/ 191509973 w 409"/>
              <a:gd name="T49" fmla="*/ 135076253 h 436"/>
              <a:gd name="T50" fmla="*/ 185242832 w 409"/>
              <a:gd name="T51" fmla="*/ 189520673 h 436"/>
              <a:gd name="T52" fmla="*/ 277863831 w 409"/>
              <a:gd name="T53" fmla="*/ 201925762 h 436"/>
              <a:gd name="T54" fmla="*/ 284130972 w 409"/>
              <a:gd name="T55" fmla="*/ 141279213 h 436"/>
              <a:gd name="T56" fmla="*/ 284130972 w 409"/>
              <a:gd name="T57" fmla="*/ 128874124 h 436"/>
              <a:gd name="T58" fmla="*/ 142065486 w 409"/>
              <a:gd name="T59" fmla="*/ 0 h 436"/>
              <a:gd name="T60" fmla="*/ 0 w 409"/>
              <a:gd name="T61" fmla="*/ 128874124 h 436"/>
              <a:gd name="T62" fmla="*/ 0 w 409"/>
              <a:gd name="T63" fmla="*/ 141279213 h 4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稻壳儿小白白(http://dwz.cn/Wu2UP)"/>
          <p:cNvSpPr txBox="1">
            <a:spLocks noChangeArrowheads="1"/>
          </p:cNvSpPr>
          <p:nvPr/>
        </p:nvSpPr>
        <p:spPr bwMode="auto">
          <a:xfrm>
            <a:off x="1718945" y="4420870"/>
            <a:ext cx="216408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一点点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Prompt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RAG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、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Agent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（多模态）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171450" indent="-1714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必要时微调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2" name="稻壳儿小白白(http://dwz.cn/Wu2UP)"/>
          <p:cNvSpPr>
            <a:spLocks noChangeArrowheads="1"/>
          </p:cNvSpPr>
          <p:nvPr/>
        </p:nvSpPr>
        <p:spPr bwMode="auto">
          <a:xfrm>
            <a:off x="5505450" y="2746693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ru-RU" altLang="en-US" sz="24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3" name="稻壳儿小白白(http://dwz.cn/Wu2UP)"/>
          <p:cNvSpPr/>
          <p:nvPr/>
        </p:nvSpPr>
        <p:spPr bwMode="auto">
          <a:xfrm>
            <a:off x="5722938" y="2965768"/>
            <a:ext cx="428625" cy="41275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稻壳儿小白白(http://dwz.cn/Wu2UP)"/>
          <p:cNvSpPr txBox="1">
            <a:spLocks noChangeArrowheads="1"/>
          </p:cNvSpPr>
          <p:nvPr/>
        </p:nvSpPr>
        <p:spPr bwMode="auto">
          <a:xfrm>
            <a:off x="477520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rgbClr val="445469"/>
                </a:solidFill>
                <a:sym typeface="Arial" panose="020B0604020202090204" pitchFamily="34" charset="0"/>
              </a:rPr>
              <a:t>PE</a:t>
            </a: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不重要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91" name="稻壳儿小白白(http://dwz.cn/Wu2UP)"/>
          <p:cNvSpPr txBox="1">
            <a:spLocks noChangeArrowheads="1"/>
          </p:cNvSpPr>
          <p:nvPr/>
        </p:nvSpPr>
        <p:spPr bwMode="auto">
          <a:xfrm>
            <a:off x="5307330" y="4420870"/>
            <a:ext cx="1577340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伪需求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少量场景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简单提示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7175" name="稻壳儿小白白(http://dwz.cn/Wu2UP)"/>
          <p:cNvSpPr>
            <a:spLocks noChangeArrowheads="1"/>
          </p:cNvSpPr>
          <p:nvPr/>
        </p:nvSpPr>
        <p:spPr bwMode="auto">
          <a:xfrm>
            <a:off x="8735060" y="2734628"/>
            <a:ext cx="862013" cy="86201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912495" eaLnBrk="1" hangingPunct="1"/>
            <a:endParaRPr lang="ru-RU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7181" name="稻壳儿小白白(http://dwz.cn/Wu2UP)"/>
          <p:cNvSpPr/>
          <p:nvPr/>
        </p:nvSpPr>
        <p:spPr bwMode="auto">
          <a:xfrm>
            <a:off x="8981123" y="3026728"/>
            <a:ext cx="369887" cy="311150"/>
          </a:xfrm>
          <a:custGeom>
            <a:avLst/>
            <a:gdLst>
              <a:gd name="T0" fmla="*/ 301204649 w 444"/>
              <a:gd name="T1" fmla="*/ 148218346 h 373"/>
              <a:gd name="T2" fmla="*/ 301204649 w 444"/>
              <a:gd name="T3" fmla="*/ 148218346 h 373"/>
              <a:gd name="T4" fmla="*/ 245683277 w 444"/>
              <a:gd name="T5" fmla="*/ 18788288 h 373"/>
              <a:gd name="T6" fmla="*/ 221392365 w 444"/>
              <a:gd name="T7" fmla="*/ 0 h 373"/>
              <a:gd name="T8" fmla="*/ 86058709 w 444"/>
              <a:gd name="T9" fmla="*/ 0 h 373"/>
              <a:gd name="T10" fmla="*/ 55521372 w 444"/>
              <a:gd name="T11" fmla="*/ 18788288 h 373"/>
              <a:gd name="T12" fmla="*/ 6246425 w 444"/>
              <a:gd name="T13" fmla="*/ 148218346 h 373"/>
              <a:gd name="T14" fmla="*/ 0 w 444"/>
              <a:gd name="T15" fmla="*/ 178836174 h 373"/>
              <a:gd name="T16" fmla="*/ 12492017 w 444"/>
              <a:gd name="T17" fmla="*/ 240071828 h 373"/>
              <a:gd name="T18" fmla="*/ 31231292 w 444"/>
              <a:gd name="T19" fmla="*/ 258860116 h 373"/>
              <a:gd name="T20" fmla="*/ 276913737 w 444"/>
              <a:gd name="T21" fmla="*/ 258860116 h 373"/>
              <a:gd name="T22" fmla="*/ 294959057 w 444"/>
              <a:gd name="T23" fmla="*/ 240071828 h 373"/>
              <a:gd name="T24" fmla="*/ 307451074 w 444"/>
              <a:gd name="T25" fmla="*/ 178836174 h 373"/>
              <a:gd name="T26" fmla="*/ 301204649 w 444"/>
              <a:gd name="T27" fmla="*/ 148218346 h 373"/>
              <a:gd name="T28" fmla="*/ 276913737 w 444"/>
              <a:gd name="T29" fmla="*/ 191361421 h 373"/>
              <a:gd name="T30" fmla="*/ 276913737 w 444"/>
              <a:gd name="T31" fmla="*/ 191361421 h 373"/>
              <a:gd name="T32" fmla="*/ 276913737 w 444"/>
              <a:gd name="T33" fmla="*/ 215717042 h 373"/>
              <a:gd name="T34" fmla="*/ 258175294 w 444"/>
              <a:gd name="T35" fmla="*/ 234504496 h 373"/>
              <a:gd name="T36" fmla="*/ 49275780 w 444"/>
              <a:gd name="T37" fmla="*/ 234504496 h 373"/>
              <a:gd name="T38" fmla="*/ 31231292 w 444"/>
              <a:gd name="T39" fmla="*/ 215717042 h 373"/>
              <a:gd name="T40" fmla="*/ 24290912 w 444"/>
              <a:gd name="T41" fmla="*/ 191361421 h 373"/>
              <a:gd name="T42" fmla="*/ 43029355 w 444"/>
              <a:gd name="T43" fmla="*/ 172573133 h 373"/>
              <a:gd name="T44" fmla="*/ 264421720 w 444"/>
              <a:gd name="T45" fmla="*/ 172573133 h 373"/>
              <a:gd name="T46" fmla="*/ 276913737 w 444"/>
              <a:gd name="T47" fmla="*/ 191361421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7" name="稻壳儿小白白(http://dwz.cn/Wu2UP)"/>
          <p:cNvSpPr txBox="1">
            <a:spLocks noChangeArrowheads="1"/>
          </p:cNvSpPr>
          <p:nvPr/>
        </p:nvSpPr>
        <p:spPr bwMode="auto">
          <a:xfrm>
            <a:off x="8449945" y="4420870"/>
            <a:ext cx="179514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考虑效果成本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没有银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endParaRPr lang="en-US" altLang="zh-CN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marL="285750" indent="-285750" algn="l" eaLnBrk="1" hangingPunct="1">
              <a:spcBef>
                <a:spcPct val="20000"/>
              </a:spcBef>
              <a:buFont typeface="Arial" panose="020B0604020202090204" pitchFamily="34" charset="0"/>
              <a:buChar char="•"/>
            </a:pPr>
            <a:r>
              <a:rPr lang="zh-CN" sz="1600">
                <a:solidFill>
                  <a:srgbClr val="445469"/>
                </a:solidFill>
                <a:sym typeface="Arial" panose="020B0604020202090204" pitchFamily="34" charset="0"/>
              </a:rPr>
              <a:t>持续跟进</a:t>
            </a:r>
            <a:endParaRPr lang="zh-CN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2" name="稻壳儿小白白(http://dwz.cn/Wu2UP)"/>
          <p:cNvSpPr txBox="1">
            <a:spLocks noChangeArrowheads="1"/>
          </p:cNvSpPr>
          <p:nvPr/>
        </p:nvSpPr>
        <p:spPr bwMode="auto">
          <a:xfrm>
            <a:off x="154432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范式不变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" name="稻壳儿小白白(http://dwz.cn/Wu2UP)"/>
          <p:cNvSpPr txBox="1">
            <a:spLocks noChangeArrowheads="1"/>
          </p:cNvSpPr>
          <p:nvPr/>
        </p:nvSpPr>
        <p:spPr bwMode="auto">
          <a:xfrm>
            <a:off x="7997190" y="3826193"/>
            <a:ext cx="2338388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sym typeface="Arial" panose="020B0604020202090204" pitchFamily="34" charset="0"/>
              </a:rPr>
              <a:t>合理选型</a:t>
            </a:r>
            <a:endParaRPr lang="zh-CN" altLang="en-US" sz="20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New Era, New Paradigm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：产品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8919" name="圆角矩形 7"/>
          <p:cNvSpPr>
            <a:spLocks noChangeArrowheads="1"/>
          </p:cNvSpPr>
          <p:nvPr/>
        </p:nvSpPr>
        <p:spPr bwMode="auto">
          <a:xfrm>
            <a:off x="782320" y="4977765"/>
            <a:ext cx="3316605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782320" y="5043170"/>
            <a:ext cx="331724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以LLM/AI为中心重做一遍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2" name="圆角矩形 10"/>
          <p:cNvSpPr>
            <a:spLocks noChangeArrowheads="1"/>
          </p:cNvSpPr>
          <p:nvPr/>
        </p:nvSpPr>
        <p:spPr bwMode="auto">
          <a:xfrm>
            <a:off x="4417695" y="4979670"/>
            <a:ext cx="3356610" cy="438150"/>
          </a:xfrm>
          <a:prstGeom prst="roundRect">
            <a:avLst>
              <a:gd name="adj" fmla="val 16667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3" name="TextBox 13"/>
          <p:cNvSpPr txBox="1">
            <a:spLocks noChangeArrowheads="1"/>
          </p:cNvSpPr>
          <p:nvPr/>
        </p:nvSpPr>
        <p:spPr bwMode="auto">
          <a:xfrm>
            <a:off x="4417695" y="5043170"/>
            <a:ext cx="335661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创意，想法——新产品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925" name="圆角矩形 13"/>
          <p:cNvSpPr>
            <a:spLocks noChangeArrowheads="1"/>
          </p:cNvSpPr>
          <p:nvPr/>
        </p:nvSpPr>
        <p:spPr bwMode="auto">
          <a:xfrm>
            <a:off x="8175625" y="4979670"/>
            <a:ext cx="3348990" cy="438150"/>
          </a:xfrm>
          <a:prstGeom prst="roundRect">
            <a:avLst>
              <a:gd name="adj" fmla="val 16667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8926" name="TextBox 13"/>
          <p:cNvSpPr txBox="1">
            <a:spLocks noChangeArrowheads="1"/>
          </p:cNvSpPr>
          <p:nvPr/>
        </p:nvSpPr>
        <p:spPr bwMode="auto">
          <a:xfrm>
            <a:off x="8175625" y="5045075"/>
            <a:ext cx="334835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旧业务升级，落地LLM</a:t>
            </a:r>
            <a:endParaRPr lang="en-US" altLang="zh-CN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2131695"/>
            <a:ext cx="3709670" cy="2319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980" y="2131695"/>
            <a:ext cx="3709670" cy="2319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0" y="2131060"/>
            <a:ext cx="3709670" cy="2320290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Personal View</a:t>
            </a:r>
            <a:endParaRPr 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60600" y="2493010"/>
            <a:ext cx="7670800" cy="3322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R1对整个行业的贡献，不亚于ChatGPT的发布。</a:t>
            </a:r>
            <a:endParaRPr 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所有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可能都会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R1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一下，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Reason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类必然。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垂直领域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会不需要，专用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会百花齐放。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算法研究会两极化，大量搞应用和极少量搞研究。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算法应用开发门槛下降，但工程能力要求变高；反过来一样。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国内</a:t>
            </a:r>
            <a:r>
              <a:rPr lang="en-US" altLang="zh-CN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AI</a:t>
            </a: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研究、应用、硬件水平在快速提升，但硬件依然有差距。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每个人需要重新思考自己的工作，以及为什么工作。</a:t>
            </a:r>
            <a:endParaRPr lang="zh-CN" altLang="en-US" sz="200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" y="1922556"/>
            <a:ext cx="12192000" cy="100501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THANKS</a:t>
            </a:r>
            <a:endParaRPr lang="zh-CN" altLang="en-US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167" y="3379302"/>
            <a:ext cx="2653665" cy="2463800"/>
          </a:xfrm>
          <a:prstGeom prst="rect">
            <a:avLst/>
          </a:prstGeom>
        </p:spPr>
      </p:pic>
      <p:pic>
        <p:nvPicPr>
          <p:cNvPr id="5" name="Picture 4" descr="1_1036747697_171_85_3_983331369_110c3ec66058f22eb4ce6c7bad61cf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45" y="3361578"/>
            <a:ext cx="2463800" cy="2463800"/>
          </a:xfrm>
          <a:prstGeom prst="rect">
            <a:avLst/>
          </a:prstGeom>
        </p:spPr>
      </p:pic>
      <p:grpSp>
        <p:nvGrpSpPr>
          <p:cNvPr id="6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8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81" y="3373064"/>
            <a:ext cx="2463800" cy="2475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459768"/>
            <a:ext cx="12192000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5400" b="1" spc="300">
                <a:gradFill>
                  <a:gsLst>
                    <a:gs pos="0">
                      <a:srgbClr val="3A67F1"/>
                    </a:gs>
                    <a:gs pos="100000">
                      <a:srgbClr val="00B0F0"/>
                    </a:gs>
                  </a:gsLst>
                  <a:lin ang="30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altLang="zh-CN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LLM</a:t>
            </a:r>
            <a:r>
              <a:rPr lang="zh-CN" altLang="en-US" sz="3200" spc="0" dirty="0">
                <a:gradFill>
                  <a:gsLst>
                    <a:gs pos="0">
                      <a:srgbClr val="4C43FF"/>
                    </a:gs>
                    <a:gs pos="100000">
                      <a:srgbClr val="00B0F0"/>
                    </a:gs>
                  </a:gsLst>
                  <a:lin ang="3000000" scaled="0"/>
                </a:gradFill>
              </a:rPr>
              <a:t>进入深度思考时代</a:t>
            </a:r>
            <a:endParaRPr lang="zh-CN" altLang="en-US" sz="3200" spc="0" dirty="0">
              <a:gradFill>
                <a:gsLst>
                  <a:gs pos="0">
                    <a:srgbClr val="4C43FF"/>
                  </a:gs>
                  <a:gs pos="100000">
                    <a:srgbClr val="00B0F0"/>
                  </a:gs>
                </a:gsLst>
                <a:lin ang="3000000" scaled="0"/>
              </a:gradFill>
            </a:endParaRPr>
          </a:p>
        </p:txBody>
      </p:sp>
      <p:sp>
        <p:nvSpPr>
          <p:cNvPr id="31746" name="稻壳儿小白白(http://dwz.cn/Wu2UP)"/>
          <p:cNvSpPr/>
          <p:nvPr/>
        </p:nvSpPr>
        <p:spPr bwMode="auto">
          <a:xfrm rot="5400000">
            <a:off x="1952467" y="3836511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7" name="稻壳儿小白白(http://dwz.cn/Wu2UP)"/>
          <p:cNvSpPr>
            <a:spLocks noChangeArrowheads="1"/>
          </p:cNvSpPr>
          <p:nvPr/>
        </p:nvSpPr>
        <p:spPr bwMode="auto">
          <a:xfrm>
            <a:off x="3283585" y="3681730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48" name="稻壳儿小白白(http://dwz.cn/Wu2UP)"/>
          <p:cNvSpPr/>
          <p:nvPr/>
        </p:nvSpPr>
        <p:spPr bwMode="auto">
          <a:xfrm rot="5400000">
            <a:off x="4278948" y="3261043"/>
            <a:ext cx="1266825" cy="2105025"/>
          </a:xfrm>
          <a:custGeom>
            <a:avLst/>
            <a:gdLst>
              <a:gd name="T0" fmla="*/ 0 w 1265436"/>
              <a:gd name="T1" fmla="*/ 0 h 2105657"/>
              <a:gd name="T2" fmla="*/ 204310 w 1265436"/>
              <a:gd name="T3" fmla="*/ 0 h 2105657"/>
              <a:gd name="T4" fmla="*/ 204310 w 1265436"/>
              <a:gd name="T5" fmla="*/ 1900527 h 2105657"/>
              <a:gd name="T6" fmla="*/ 1268216 w 1265436"/>
              <a:gd name="T7" fmla="*/ 1900527 h 2105657"/>
              <a:gd name="T8" fmla="*/ 1268216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49" name="稻壳儿小白白(http://dwz.cn/Wu2UP)"/>
          <p:cNvSpPr>
            <a:spLocks noChangeArrowheads="1"/>
          </p:cNvSpPr>
          <p:nvPr/>
        </p:nvSpPr>
        <p:spPr bwMode="auto">
          <a:xfrm>
            <a:off x="5610860" y="3105468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0" name="稻壳儿小白白(http://dwz.cn/Wu2UP)"/>
          <p:cNvSpPr/>
          <p:nvPr/>
        </p:nvSpPr>
        <p:spPr bwMode="auto">
          <a:xfrm rot="5400000">
            <a:off x="6607017" y="2685574"/>
            <a:ext cx="1265237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38 w 1265436"/>
              <a:gd name="T7" fmla="*/ 1900527 h 2105657"/>
              <a:gd name="T8" fmla="*/ 1265038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1" name="稻壳儿小白白(http://dwz.cn/Wu2UP)"/>
          <p:cNvSpPr>
            <a:spLocks noChangeArrowheads="1"/>
          </p:cNvSpPr>
          <p:nvPr/>
        </p:nvSpPr>
        <p:spPr bwMode="auto">
          <a:xfrm>
            <a:off x="7938135" y="2529205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zh-CN" altLang="en-US" sz="2800">
              <a:solidFill>
                <a:srgbClr val="FFFFFF"/>
              </a:solidFill>
              <a:sym typeface="Arial" panose="020B0604020202090204" pitchFamily="34" charset="0"/>
            </a:endParaRPr>
          </a:p>
        </p:txBody>
      </p:sp>
      <p:sp>
        <p:nvSpPr>
          <p:cNvPr id="31752" name="稻壳儿小白白(http://dwz.cn/Wu2UP)"/>
          <p:cNvSpPr/>
          <p:nvPr/>
        </p:nvSpPr>
        <p:spPr bwMode="auto">
          <a:xfrm rot="5400000">
            <a:off x="8933498" y="2108517"/>
            <a:ext cx="1265238" cy="2106613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3396 h 2105657"/>
              <a:gd name="T6" fmla="*/ 1265040 w 1265436"/>
              <a:gd name="T7" fmla="*/ 1903396 h 2105657"/>
              <a:gd name="T8" fmla="*/ 1265040 w 1265436"/>
              <a:gd name="T9" fmla="*/ 2107569 h 2105657"/>
              <a:gd name="T10" fmla="*/ 0 w 1265436"/>
              <a:gd name="T11" fmla="*/ 2107569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algn="ctr"/>
            <a:endParaRPr lang="zh-CN" altLang="en-US" sz="2800"/>
          </a:p>
        </p:txBody>
      </p:sp>
      <p:sp>
        <p:nvSpPr>
          <p:cNvPr id="31753" name="稻壳儿小白白(http://dwz.cn/Wu2UP)"/>
          <p:cNvSpPr txBox="1">
            <a:spLocks noChangeArrowheads="1"/>
          </p:cNvSpPr>
          <p:nvPr/>
        </p:nvSpPr>
        <p:spPr bwMode="auto">
          <a:xfrm>
            <a:off x="1303655" y="3681730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2022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4" name="稻壳儿小白白(http://dwz.cn/Wu2UP)"/>
          <p:cNvSpPr txBox="1">
            <a:spLocks noChangeArrowheads="1"/>
          </p:cNvSpPr>
          <p:nvPr/>
        </p:nvSpPr>
        <p:spPr bwMode="auto">
          <a:xfrm>
            <a:off x="1899285" y="4709160"/>
            <a:ext cx="17386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ChatGPT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开启LLM时代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5" name="稻壳儿小白白(http://dwz.cn/Wu2UP)"/>
          <p:cNvSpPr txBox="1">
            <a:spLocks noChangeArrowheads="1"/>
          </p:cNvSpPr>
          <p:nvPr/>
        </p:nvSpPr>
        <p:spPr bwMode="auto">
          <a:xfrm>
            <a:off x="3743325" y="3105468"/>
            <a:ext cx="233838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2023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6" name="稻壳儿小白白(http://dwz.cn/Wu2UP)"/>
          <p:cNvSpPr txBox="1">
            <a:spLocks noChangeArrowheads="1"/>
          </p:cNvSpPr>
          <p:nvPr/>
        </p:nvSpPr>
        <p:spPr bwMode="auto">
          <a:xfrm>
            <a:off x="4287520" y="4112260"/>
            <a:ext cx="1678305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LLM飞速发展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新的范式开启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</a:t>
            </a:r>
            <a:r>
              <a:rPr lang="en-US" altLang="zh-CN" sz="1600">
                <a:solidFill>
                  <a:srgbClr val="445469"/>
                </a:solidFill>
                <a:sym typeface="Arial" panose="020B0604020202090204" pitchFamily="34" charset="0"/>
              </a:rPr>
              <a:t>LLM</a:t>
            </a: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7" name="稻壳儿小白白(http://dwz.cn/Wu2UP)"/>
          <p:cNvSpPr txBox="1">
            <a:spLocks noChangeArrowheads="1"/>
          </p:cNvSpPr>
          <p:nvPr/>
        </p:nvSpPr>
        <p:spPr bwMode="auto">
          <a:xfrm>
            <a:off x="6071553" y="2528888"/>
            <a:ext cx="233680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2024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8" name="稻壳儿小白白(http://dwz.cn/Wu2UP)"/>
          <p:cNvSpPr txBox="1">
            <a:spLocks noChangeArrowheads="1"/>
          </p:cNvSpPr>
          <p:nvPr/>
        </p:nvSpPr>
        <p:spPr bwMode="auto">
          <a:xfrm>
            <a:off x="6554470" y="3536315"/>
            <a:ext cx="173799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基于LLM的应用开始成熟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进入Agent元年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59" name="稻壳儿小白白(http://dwz.cn/Wu2UP)"/>
          <p:cNvSpPr txBox="1">
            <a:spLocks noChangeArrowheads="1"/>
          </p:cNvSpPr>
          <p:nvPr/>
        </p:nvSpPr>
        <p:spPr bwMode="auto">
          <a:xfrm>
            <a:off x="8396923" y="1985010"/>
            <a:ext cx="23383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400" b="1">
                <a:solidFill>
                  <a:srgbClr val="445469"/>
                </a:solidFill>
                <a:sym typeface="Arial" panose="020B0604020202090204" pitchFamily="34" charset="0"/>
              </a:rPr>
              <a:t>2025</a:t>
            </a:r>
            <a:endParaRPr lang="en-US" altLang="zh-CN" sz="2400" b="1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sp>
        <p:nvSpPr>
          <p:cNvPr id="31760" name="稻壳儿小白白(http://dwz.cn/Wu2UP)"/>
          <p:cNvSpPr txBox="1">
            <a:spLocks noChangeArrowheads="1"/>
          </p:cNvSpPr>
          <p:nvPr/>
        </p:nvSpPr>
        <p:spPr bwMode="auto">
          <a:xfrm>
            <a:off x="8947150" y="2967355"/>
            <a:ext cx="1672590" cy="108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DeepSeek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释放LLM深度思考能力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sym typeface="Arial" panose="020B0604020202090204" pitchFamily="34" charset="0"/>
              </a:rPr>
              <a:t>进入强化元年</a:t>
            </a:r>
            <a:endParaRPr lang="zh-CN" altLang="en-US" sz="1600">
              <a:solidFill>
                <a:srgbClr val="445469"/>
              </a:solidFill>
              <a:sym typeface="Arial" panose="020B0604020202090204" pitchFamily="34" charset="0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1135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kumimoji="1" lang="en-US" altLang="zh-CN" sz="3200" dirty="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大模型基本原理</a:t>
            </a:r>
            <a:r>
              <a:rPr kumimoji="1" lang="zh-CN" altLang="en-US" sz="3200" dirty="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：模型</a:t>
            </a:r>
            <a:endParaRPr kumimoji="1" lang="zh-CN" altLang="en-US" sz="3200" dirty="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485" y="1499606"/>
            <a:ext cx="5963437" cy="4916669"/>
          </a:xfrm>
          <a:prstGeom prst="rect">
            <a:avLst/>
          </a:prstGeom>
        </p:spPr>
      </p:pic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1135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A6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大模型基本原理：训练</a:t>
            </a:r>
            <a:endParaRPr lang="zh-CN" altLang="en-US" sz="3200">
              <a:solidFill>
                <a:srgbClr val="4A6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582" y="2109824"/>
            <a:ext cx="6970519" cy="26380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610582" y="5241558"/>
            <a:ext cx="6970837" cy="10750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具体来说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,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给定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X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让模型输出下个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Token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，如果这个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Token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不是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Y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，则将误差回传，更新参数。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1135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大模型基本原理：生成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681" y="1714865"/>
            <a:ext cx="4069920" cy="454742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41795" y="4301490"/>
            <a:ext cx="4918075" cy="132080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多看一个词（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Beam Search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）：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「我喜欢你」概率：0.3×0.8=0.24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「我喜欢吃」概率：0.3×0.1=0.03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「我想你」概率：0.4×0.5=0.2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「我想去」概率：0.4×0.3=0.12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41795" y="2342515"/>
            <a:ext cx="5084445" cy="82867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只看下一个词（</a:t>
            </a:r>
            <a:r>
              <a:rPr kumimoji="0" lang="en-US" altLang="zh-CN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Greedy Decoding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）：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「我喜欢」概率：0.3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FZLanTingHeiS-R-GB" panose="02000500000000000000" charset="-122"/>
              </a:rPr>
              <a:t>「我想」概率：0.4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519295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为什么会产生智能：</a:t>
            </a:r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NTP</a:t>
            </a:r>
            <a:endParaRPr lang="en-US" altLang="zh-CN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1659890"/>
            <a:ext cx="7569835" cy="2374900"/>
          </a:xfrm>
          <a:prstGeom prst="rect">
            <a:avLst/>
          </a:prstGeom>
        </p:spPr>
      </p:pic>
      <p:sp>
        <p:nvSpPr>
          <p:cNvPr id="6" name="Flowchart: Document 5"/>
          <p:cNvSpPr/>
          <p:nvPr/>
        </p:nvSpPr>
        <p:spPr>
          <a:xfrm>
            <a:off x="2311400" y="4356735"/>
            <a:ext cx="7569835" cy="1539240"/>
          </a:xfrm>
          <a:prstGeom prst="flowChartDocumen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足够好的下一个Token意味着什么？意味着已经了解生成该Token的基本现实（上下文），这不仅仅是统计学，因为模型需要理解是什么样的现实创造了这组统计数据。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——</a:t>
            </a: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ILya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311400" y="6217920"/>
            <a:ext cx="68510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From</a:t>
            </a:r>
            <a:r>
              <a:rPr lang="zh-CN" altLang="en-US" sz="1200"/>
              <a:t>：</a:t>
            </a:r>
            <a:r>
              <a:rPr lang="en-US" sz="1200"/>
              <a:t>https://www.youtube.com/watch?v=YEUclZdj_Sc</a:t>
            </a:r>
            <a:endParaRPr lang="en-US" sz="12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533273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为什么会产生智能：回路竞争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2469515" y="1998345"/>
            <a:ext cx="7253605" cy="3274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NTP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是非常好的代理任务，大模型看似以自监督方式在做Next Token预测，但是因为预训练数据的多样性，对于很多任务来说，预训练数据中存在和这些任务有监督学习非常类似的数据，而正是这些数据，使得大模型可以通过看似自监督的方式在进行有监督训练，由此得到了解决很多任务的能力。</a:t>
            </a: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LLM在模型内部建立起两类知识体系：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层级化的知识结构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各种任务回路（在层级知识体系结构上建立起来的，是用于解决某个任务的、由知识点相互激发形成的固定通路）</a:t>
            </a: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indent="0" algn="r">
              <a:buFont typeface="Arial" panose="020B0604020202090204" pitchFamily="34" charset="0"/>
              <a:buNone/>
            </a:pP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——张俊林</a:t>
            </a: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468880" y="6162675"/>
            <a:ext cx="72536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From</a:t>
            </a:r>
            <a:r>
              <a:rPr lang="zh-CN" altLang="en-US" sz="1200"/>
              <a:t>：</a:t>
            </a:r>
            <a:r>
              <a:rPr lang="en-US" sz="1200"/>
              <a:t>https://zhuanlan.zhihu.com/p/675045781</a:t>
            </a:r>
            <a:endParaRPr lang="en-US" sz="120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5969635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为什么会产生智能：</a:t>
            </a:r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Scaling Law</a:t>
            </a:r>
            <a:endParaRPr lang="en-US" altLang="zh-CN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28677" name="椭圆 5"/>
          <p:cNvSpPr>
            <a:spLocks noChangeArrowheads="1"/>
          </p:cNvSpPr>
          <p:nvPr/>
        </p:nvSpPr>
        <p:spPr bwMode="auto">
          <a:xfrm>
            <a:off x="3278188" y="3784283"/>
            <a:ext cx="1185862" cy="1185862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600">
              <a:solidFill>
                <a:srgbClr val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79" name="椭圆 7"/>
          <p:cNvSpPr>
            <a:spLocks noChangeArrowheads="1"/>
          </p:cNvSpPr>
          <p:nvPr/>
        </p:nvSpPr>
        <p:spPr bwMode="auto">
          <a:xfrm>
            <a:off x="906145" y="3784283"/>
            <a:ext cx="1185863" cy="1185862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000">
              <a:solidFill>
                <a:srgbClr val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0" name="椭圆 8"/>
          <p:cNvSpPr>
            <a:spLocks noChangeArrowheads="1"/>
          </p:cNvSpPr>
          <p:nvPr/>
        </p:nvSpPr>
        <p:spPr bwMode="auto">
          <a:xfrm>
            <a:off x="2092325" y="2160588"/>
            <a:ext cx="1185863" cy="1185862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2000">
              <a:solidFill>
                <a:srgbClr val="FFFFFF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6" name="文本框 14"/>
          <p:cNvSpPr txBox="1">
            <a:spLocks noChangeArrowheads="1"/>
          </p:cNvSpPr>
          <p:nvPr/>
        </p:nvSpPr>
        <p:spPr bwMode="auto">
          <a:xfrm>
            <a:off x="2163128" y="2523173"/>
            <a:ext cx="10445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数据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7" name="文本框 15"/>
          <p:cNvSpPr txBox="1">
            <a:spLocks noChangeArrowheads="1"/>
          </p:cNvSpPr>
          <p:nvPr/>
        </p:nvSpPr>
        <p:spPr bwMode="auto">
          <a:xfrm>
            <a:off x="3348038" y="4147185"/>
            <a:ext cx="104616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算力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0" name="文本框 18"/>
          <p:cNvSpPr txBox="1">
            <a:spLocks noChangeArrowheads="1"/>
          </p:cNvSpPr>
          <p:nvPr/>
        </p:nvSpPr>
        <p:spPr bwMode="auto">
          <a:xfrm>
            <a:off x="976630" y="4146868"/>
            <a:ext cx="10445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模型</a:t>
            </a:r>
            <a:endParaRPr lang="zh-CN" altLang="en-US" sz="2000" b="1">
              <a:solidFill>
                <a:schemeClr val="bg1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1" name="矩形 19"/>
          <p:cNvSpPr>
            <a:spLocks noChangeArrowheads="1"/>
          </p:cNvSpPr>
          <p:nvPr/>
        </p:nvSpPr>
        <p:spPr bwMode="auto">
          <a:xfrm>
            <a:off x="4829810" y="4970145"/>
            <a:ext cx="52355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Scaling Law</a:t>
            </a: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已经从预训练延伸到各个方面，</a:t>
            </a:r>
            <a:endParaRPr lang="zh-CN" altLang="en-US" sz="1600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比如</a:t>
            </a:r>
            <a:r>
              <a:rPr lang="en-US" altLang="zh-CN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BatchSIze</a:t>
            </a: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、</a:t>
            </a:r>
            <a:r>
              <a:rPr lang="en-US" altLang="zh-CN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LR</a:t>
            </a:r>
            <a:r>
              <a:rPr lang="zh-CN" altLang="en-US" sz="1600">
                <a:solidFill>
                  <a:srgbClr val="445469"/>
                </a:solidFill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rPr>
              <a:t>、量化、微调、对齐、推理……</a:t>
            </a:r>
            <a:endParaRPr lang="zh-CN" altLang="en-US" sz="1600">
              <a:solidFill>
                <a:srgbClr val="445469"/>
              </a:solidFill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10" y="2207895"/>
            <a:ext cx="6852285" cy="24422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06145" y="5946140"/>
            <a:ext cx="39230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From</a:t>
            </a:r>
            <a:r>
              <a:rPr lang="zh-CN" altLang="en-US" sz="1200"/>
              <a:t>：</a:t>
            </a:r>
            <a:r>
              <a:rPr lang="en-US" sz="1200"/>
              <a:t>https://arxiv.org/abs/2001.08361</a:t>
            </a:r>
            <a:endParaRPr lang="en-US" sz="12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78547"/>
            <a:ext cx="4841240" cy="54165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</a:t>
            </a:r>
            <a:r>
              <a:rPr lang="zh-CN" altLang="en-US" sz="3200">
                <a:solidFill>
                  <a:srgbClr val="4C43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为什么火：便宜</a:t>
            </a:r>
            <a:endParaRPr lang="zh-CN" altLang="en-US" sz="3200">
              <a:solidFill>
                <a:srgbClr val="4C43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" y="1945640"/>
            <a:ext cx="7906385" cy="2408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155" y="4354195"/>
            <a:ext cx="5195570" cy="171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5" y="4354195"/>
            <a:ext cx="5195570" cy="1714500"/>
          </a:xfrm>
          <a:prstGeom prst="rect">
            <a:avLst/>
          </a:prstGeom>
        </p:spPr>
      </p:pic>
      <p:sp>
        <p:nvSpPr>
          <p:cNvPr id="10" name="Cloud Callout 9"/>
          <p:cNvSpPr/>
          <p:nvPr/>
        </p:nvSpPr>
        <p:spPr>
          <a:xfrm>
            <a:off x="8776970" y="1945640"/>
            <a:ext cx="3272155" cy="18129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训练不到GPT-4o的1/10</a:t>
            </a:r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；推理不到GPT-4o的1/4，比o1便宜了差不多30倍。</a:t>
            </a:r>
            <a:endParaRPr lang="zh-CN" altLang="en-US" sz="160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2204</Words>
  <Application>WPS Spreadsheets</Application>
  <PresentationFormat>宽屏</PresentationFormat>
  <Paragraphs>215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SimSun</vt:lpstr>
      <vt:lpstr>Wingdings</vt:lpstr>
      <vt:lpstr>Microsoft YaHei</vt:lpstr>
      <vt:lpstr>Microsoft YaHei Light</vt:lpstr>
      <vt:lpstr>苹方-简</vt:lpstr>
      <vt:lpstr>微软雅黑</vt:lpstr>
      <vt:lpstr>FZLanTingHeiS-DB-GB</vt:lpstr>
      <vt:lpstr>FZLanTingHeiS-R-GB</vt:lpstr>
      <vt:lpstr>Calibri</vt:lpstr>
      <vt:lpstr>Helvetica Neue</vt:lpstr>
      <vt:lpstr>宋体-简</vt:lpstr>
      <vt:lpstr>Lato Regular</vt:lpstr>
      <vt:lpstr>Arial Unicode MS</vt:lpstr>
      <vt:lpstr>Thonburi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198</cp:revision>
  <dcterms:created xsi:type="dcterms:W3CDTF">2025-02-25T14:37:05Z</dcterms:created>
  <dcterms:modified xsi:type="dcterms:W3CDTF">2025-02-25T14:37:05Z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